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1" r:id="rId4"/>
    <p:sldMasterId id="2147483677" r:id="rId5"/>
  </p:sldMasterIdLst>
  <p:notesMasterIdLst>
    <p:notesMasterId r:id="rId49"/>
  </p:notesMasterIdLst>
  <p:sldIdLst>
    <p:sldId id="256" r:id="rId6"/>
    <p:sldId id="351" r:id="rId7"/>
    <p:sldId id="307" r:id="rId8"/>
    <p:sldId id="281" r:id="rId9"/>
    <p:sldId id="293" r:id="rId10"/>
    <p:sldId id="295" r:id="rId11"/>
    <p:sldId id="284" r:id="rId12"/>
    <p:sldId id="313" r:id="rId13"/>
    <p:sldId id="304" r:id="rId14"/>
    <p:sldId id="292" r:id="rId15"/>
    <p:sldId id="291" r:id="rId16"/>
    <p:sldId id="350" r:id="rId17"/>
    <p:sldId id="267" r:id="rId18"/>
    <p:sldId id="325" r:id="rId19"/>
    <p:sldId id="352" r:id="rId20"/>
    <p:sldId id="259" r:id="rId21"/>
    <p:sldId id="357" r:id="rId22"/>
    <p:sldId id="356" r:id="rId23"/>
    <p:sldId id="324" r:id="rId24"/>
    <p:sldId id="323" r:id="rId25"/>
    <p:sldId id="334" r:id="rId26"/>
    <p:sldId id="315" r:id="rId27"/>
    <p:sldId id="320" r:id="rId28"/>
    <p:sldId id="349" r:id="rId29"/>
    <p:sldId id="268" r:id="rId30"/>
    <p:sldId id="328" r:id="rId31"/>
    <p:sldId id="329" r:id="rId32"/>
    <p:sldId id="332" r:id="rId33"/>
    <p:sldId id="336" r:id="rId34"/>
    <p:sldId id="337" r:id="rId35"/>
    <p:sldId id="318" r:id="rId36"/>
    <p:sldId id="326" r:id="rId37"/>
    <p:sldId id="322" r:id="rId38"/>
    <p:sldId id="283" r:id="rId39"/>
    <p:sldId id="355" r:id="rId40"/>
    <p:sldId id="340" r:id="rId41"/>
    <p:sldId id="342" r:id="rId42"/>
    <p:sldId id="343" r:id="rId43"/>
    <p:sldId id="345" r:id="rId44"/>
    <p:sldId id="347" r:id="rId45"/>
    <p:sldId id="341" r:id="rId46"/>
    <p:sldId id="346" r:id="rId47"/>
    <p:sldId id="348" r:id="rId4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70712" autoAdjust="0"/>
  </p:normalViewPr>
  <p:slideViewPr>
    <p:cSldViewPr snapToGrid="0">
      <p:cViewPr varScale="1">
        <p:scale>
          <a:sx n="81" d="100"/>
          <a:sy n="81" d="100"/>
        </p:scale>
        <p:origin x="17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0FC69-1E4C-4B7B-B909-BFB11AB671CC}" type="doc">
      <dgm:prSet loTypeId="urn:microsoft.com/office/officeart/2005/8/layout/default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F40B13D0-C888-408C-8F41-D9FADA4BC032}">
      <dgm:prSet phldrT="[文字]" custT="1"/>
      <dgm:spPr/>
      <dgm:t>
        <a:bodyPr/>
        <a:lstStyle/>
        <a:p>
          <a:r>
            <a:rPr lang="zh-TW" altLang="en-US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強迫性</a:t>
          </a:r>
          <a:endParaRPr lang="en-US" altLang="zh-TW" sz="4000" b="1" dirty="0" smtClean="0"/>
        </a:p>
      </dgm:t>
    </dgm:pt>
    <dgm:pt modelId="{69FBCDC1-856A-4930-AA75-D879B68BCDB5}" type="parTrans" cxnId="{98F93605-6C1A-440A-B0C4-89FB9253AC8A}">
      <dgm:prSet/>
      <dgm:spPr/>
      <dgm:t>
        <a:bodyPr/>
        <a:lstStyle/>
        <a:p>
          <a:endParaRPr lang="zh-TW" altLang="en-US" sz="4000" b="1">
            <a:solidFill>
              <a:schemeClr val="tx1"/>
            </a:solidFill>
          </a:endParaRPr>
        </a:p>
      </dgm:t>
    </dgm:pt>
    <dgm:pt modelId="{CC0CDA71-F57C-43BF-8867-27D71B0ED2F6}" type="sibTrans" cxnId="{98F93605-6C1A-440A-B0C4-89FB9253AC8A}">
      <dgm:prSet/>
      <dgm:spPr/>
      <dgm:t>
        <a:bodyPr/>
        <a:lstStyle/>
        <a:p>
          <a:endParaRPr lang="zh-TW" altLang="en-US" sz="4000" b="1">
            <a:solidFill>
              <a:schemeClr val="tx1"/>
            </a:solidFill>
          </a:endParaRPr>
        </a:p>
      </dgm:t>
    </dgm:pt>
    <dgm:pt modelId="{A04DCF14-F29B-49FC-8CCD-E55CBFB62D4E}">
      <dgm:prSet phldrT="[文字]" custT="1"/>
      <dgm:spPr/>
      <dgm:t>
        <a:bodyPr/>
        <a:lstStyle/>
        <a:p>
          <a:r>
            <a:rPr lang="en-US" altLang="zh-TW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戒斷性</a:t>
          </a:r>
          <a:endParaRPr lang="zh-TW" altLang="en-US" sz="4000" b="1" dirty="0"/>
        </a:p>
      </dgm:t>
    </dgm:pt>
    <dgm:pt modelId="{3E4E7F3A-899C-43DD-B033-75A8CE6036EA}" type="parTrans" cxnId="{5D662E6F-E08A-4EEA-B825-3B298BC1FDBC}">
      <dgm:prSet/>
      <dgm:spPr/>
      <dgm:t>
        <a:bodyPr/>
        <a:lstStyle/>
        <a:p>
          <a:endParaRPr lang="zh-TW" altLang="en-US" sz="4000" b="1">
            <a:solidFill>
              <a:schemeClr val="tx1"/>
            </a:solidFill>
          </a:endParaRPr>
        </a:p>
      </dgm:t>
    </dgm:pt>
    <dgm:pt modelId="{1247A633-4C19-4ABD-84E0-3C840B997CD6}" type="sibTrans" cxnId="{5D662E6F-E08A-4EEA-B825-3B298BC1FDBC}">
      <dgm:prSet/>
      <dgm:spPr/>
      <dgm:t>
        <a:bodyPr/>
        <a:lstStyle/>
        <a:p>
          <a:endParaRPr lang="zh-TW" altLang="en-US" sz="4000" b="1">
            <a:solidFill>
              <a:schemeClr val="tx1"/>
            </a:solidFill>
          </a:endParaRPr>
        </a:p>
      </dgm:t>
    </dgm:pt>
    <dgm:pt modelId="{94DD6255-1661-4EEA-887B-E4A28CDDCABA}">
      <dgm:prSet phldrT="[文字]" custT="1"/>
      <dgm:spPr/>
      <dgm:t>
        <a:bodyPr/>
        <a:lstStyle/>
        <a:p>
          <a:r>
            <a:rPr lang="zh-TW" altLang="en-US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耐受性</a:t>
          </a:r>
          <a:endParaRPr lang="zh-TW" altLang="en-US" sz="4000" b="1" dirty="0"/>
        </a:p>
      </dgm:t>
    </dgm:pt>
    <dgm:pt modelId="{5788BEB6-CEFA-463A-A6BA-032AD956EF97}" type="parTrans" cxnId="{3CD1F9B8-2A78-401B-9BBB-51E2FBD14078}">
      <dgm:prSet/>
      <dgm:spPr/>
      <dgm:t>
        <a:bodyPr/>
        <a:lstStyle/>
        <a:p>
          <a:endParaRPr lang="zh-TW" altLang="en-US" sz="4000" b="1">
            <a:solidFill>
              <a:schemeClr val="tx1"/>
            </a:solidFill>
          </a:endParaRPr>
        </a:p>
      </dgm:t>
    </dgm:pt>
    <dgm:pt modelId="{14CC6E63-B07D-40CC-8095-A07DD56B3BFD}" type="sibTrans" cxnId="{3CD1F9B8-2A78-401B-9BBB-51E2FBD14078}">
      <dgm:prSet/>
      <dgm:spPr/>
      <dgm:t>
        <a:bodyPr/>
        <a:lstStyle/>
        <a:p>
          <a:endParaRPr lang="zh-TW" altLang="en-US" sz="4000" b="1">
            <a:solidFill>
              <a:schemeClr val="tx1"/>
            </a:solidFill>
          </a:endParaRPr>
        </a:p>
      </dgm:t>
    </dgm:pt>
    <dgm:pt modelId="{E6512E39-7BB0-4486-8F25-282430265859}" type="pres">
      <dgm:prSet presAssocID="{4310FC69-1E4C-4B7B-B909-BFB11AB671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13C1626-B456-407D-A828-028EB384EF7E}" type="pres">
      <dgm:prSet presAssocID="{F40B13D0-C888-408C-8F41-D9FADA4BC032}" presName="node" presStyleLbl="node1" presStyleIdx="0" presStyleCnt="3" custScaleX="21305" custScaleY="27081" custLinFactNeighborX="870" custLinFactNeighborY="1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97BD8B-6614-4FCA-A5C5-B5B3CBBA4B9F}" type="pres">
      <dgm:prSet presAssocID="{CC0CDA71-F57C-43BF-8867-27D71B0ED2F6}" presName="sibTrans" presStyleCnt="0"/>
      <dgm:spPr/>
      <dgm:t>
        <a:bodyPr/>
        <a:lstStyle/>
        <a:p>
          <a:endParaRPr lang="zh-TW" altLang="en-US"/>
        </a:p>
      </dgm:t>
    </dgm:pt>
    <dgm:pt modelId="{2FEE49D5-A65B-4CDD-B77B-317505D36243}" type="pres">
      <dgm:prSet presAssocID="{A04DCF14-F29B-49FC-8CCD-E55CBFB62D4E}" presName="node" presStyleLbl="node1" presStyleIdx="1" presStyleCnt="3" custScaleX="24364" custScaleY="275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03D5D6-079E-4E00-BC44-863AFADF4264}" type="pres">
      <dgm:prSet presAssocID="{1247A633-4C19-4ABD-84E0-3C840B997CD6}" presName="sibTrans" presStyleCnt="0"/>
      <dgm:spPr/>
      <dgm:t>
        <a:bodyPr/>
        <a:lstStyle/>
        <a:p>
          <a:endParaRPr lang="zh-TW" altLang="en-US"/>
        </a:p>
      </dgm:t>
    </dgm:pt>
    <dgm:pt modelId="{8782BDF6-CD5D-4C1F-B70C-1C70EFE323FB}" type="pres">
      <dgm:prSet presAssocID="{94DD6255-1661-4EEA-887B-E4A28CDDCABA}" presName="node" presStyleLbl="node1" presStyleIdx="2" presStyleCnt="3" custScaleX="22863" custScaleY="280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4004230-18C3-4AE5-8F03-90AB13CC1F47}" type="presOf" srcId="{4310FC69-1E4C-4B7B-B909-BFB11AB671CC}" destId="{E6512E39-7BB0-4486-8F25-282430265859}" srcOrd="0" destOrd="0" presId="urn:microsoft.com/office/officeart/2005/8/layout/default#1"/>
    <dgm:cxn modelId="{B3FAD61E-4705-4445-A2A7-03B18D041E63}" type="presOf" srcId="{94DD6255-1661-4EEA-887B-E4A28CDDCABA}" destId="{8782BDF6-CD5D-4C1F-B70C-1C70EFE323FB}" srcOrd="0" destOrd="0" presId="urn:microsoft.com/office/officeart/2005/8/layout/default#1"/>
    <dgm:cxn modelId="{98F93605-6C1A-440A-B0C4-89FB9253AC8A}" srcId="{4310FC69-1E4C-4B7B-B909-BFB11AB671CC}" destId="{F40B13D0-C888-408C-8F41-D9FADA4BC032}" srcOrd="0" destOrd="0" parTransId="{69FBCDC1-856A-4930-AA75-D879B68BCDB5}" sibTransId="{CC0CDA71-F57C-43BF-8867-27D71B0ED2F6}"/>
    <dgm:cxn modelId="{EF31BD7C-D2DB-42CD-A2FC-28730D6E05A5}" type="presOf" srcId="{F40B13D0-C888-408C-8F41-D9FADA4BC032}" destId="{F13C1626-B456-407D-A828-028EB384EF7E}" srcOrd="0" destOrd="0" presId="urn:microsoft.com/office/officeart/2005/8/layout/default#1"/>
    <dgm:cxn modelId="{B75C5727-BB46-44A2-80AC-869C4B57407D}" type="presOf" srcId="{A04DCF14-F29B-49FC-8CCD-E55CBFB62D4E}" destId="{2FEE49D5-A65B-4CDD-B77B-317505D36243}" srcOrd="0" destOrd="0" presId="urn:microsoft.com/office/officeart/2005/8/layout/default#1"/>
    <dgm:cxn modelId="{5D662E6F-E08A-4EEA-B825-3B298BC1FDBC}" srcId="{4310FC69-1E4C-4B7B-B909-BFB11AB671CC}" destId="{A04DCF14-F29B-49FC-8CCD-E55CBFB62D4E}" srcOrd="1" destOrd="0" parTransId="{3E4E7F3A-899C-43DD-B033-75A8CE6036EA}" sibTransId="{1247A633-4C19-4ABD-84E0-3C840B997CD6}"/>
    <dgm:cxn modelId="{3CD1F9B8-2A78-401B-9BBB-51E2FBD14078}" srcId="{4310FC69-1E4C-4B7B-B909-BFB11AB671CC}" destId="{94DD6255-1661-4EEA-887B-E4A28CDDCABA}" srcOrd="2" destOrd="0" parTransId="{5788BEB6-CEFA-463A-A6BA-032AD956EF97}" sibTransId="{14CC6E63-B07D-40CC-8095-A07DD56B3BFD}"/>
    <dgm:cxn modelId="{999E2CD7-7DE0-4712-84A9-91552114913D}" type="presParOf" srcId="{E6512E39-7BB0-4486-8F25-282430265859}" destId="{F13C1626-B456-407D-A828-028EB384EF7E}" srcOrd="0" destOrd="0" presId="urn:microsoft.com/office/officeart/2005/8/layout/default#1"/>
    <dgm:cxn modelId="{1790AB82-7A3A-41FF-9285-FBA79465E543}" type="presParOf" srcId="{E6512E39-7BB0-4486-8F25-282430265859}" destId="{4997BD8B-6614-4FCA-A5C5-B5B3CBBA4B9F}" srcOrd="1" destOrd="0" presId="urn:microsoft.com/office/officeart/2005/8/layout/default#1"/>
    <dgm:cxn modelId="{E04EFB8E-0643-447D-90F2-A16A5167E63C}" type="presParOf" srcId="{E6512E39-7BB0-4486-8F25-282430265859}" destId="{2FEE49D5-A65B-4CDD-B77B-317505D36243}" srcOrd="2" destOrd="0" presId="urn:microsoft.com/office/officeart/2005/8/layout/default#1"/>
    <dgm:cxn modelId="{F442774C-D6BB-4BAD-A5ED-AE887EC158E3}" type="presParOf" srcId="{E6512E39-7BB0-4486-8F25-282430265859}" destId="{B303D5D6-079E-4E00-BC44-863AFADF4264}" srcOrd="3" destOrd="0" presId="urn:microsoft.com/office/officeart/2005/8/layout/default#1"/>
    <dgm:cxn modelId="{DA07424C-C5C0-4B55-B92C-D77FC32ADBB2}" type="presParOf" srcId="{E6512E39-7BB0-4486-8F25-282430265859}" destId="{8782BDF6-CD5D-4C1F-B70C-1C70EFE323FB}" srcOrd="4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C1626-B456-407D-A828-028EB384EF7E}">
      <dsp:nvSpPr>
        <dsp:cNvPr id="0" name=""/>
        <dsp:cNvSpPr/>
      </dsp:nvSpPr>
      <dsp:spPr>
        <a:xfrm>
          <a:off x="687487" y="562592"/>
          <a:ext cx="2217885" cy="16915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強迫性</a:t>
          </a:r>
          <a:endParaRPr lang="en-US" altLang="zh-TW" sz="4000" b="1" kern="1200" dirty="0" smtClean="0"/>
        </a:p>
      </dsp:txBody>
      <dsp:txXfrm>
        <a:off x="687487" y="562592"/>
        <a:ext cx="2217885" cy="1691505"/>
      </dsp:txXfrm>
    </dsp:sp>
    <dsp:sp modelId="{2FEE49D5-A65B-4CDD-B77B-317505D36243}">
      <dsp:nvSpPr>
        <dsp:cNvPr id="0" name=""/>
        <dsp:cNvSpPr/>
      </dsp:nvSpPr>
      <dsp:spPr>
        <a:xfrm>
          <a:off x="3855819" y="535484"/>
          <a:ext cx="2536331" cy="17222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4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戒斷性</a:t>
          </a:r>
          <a:endParaRPr lang="zh-TW" altLang="en-US" sz="4000" b="1" kern="1200" dirty="0"/>
        </a:p>
      </dsp:txBody>
      <dsp:txXfrm>
        <a:off x="3855819" y="535484"/>
        <a:ext cx="2536331" cy="1722236"/>
      </dsp:txXfrm>
    </dsp:sp>
    <dsp:sp modelId="{8782BDF6-CD5D-4C1F-B70C-1C70EFE323FB}">
      <dsp:nvSpPr>
        <dsp:cNvPr id="0" name=""/>
        <dsp:cNvSpPr/>
      </dsp:nvSpPr>
      <dsp:spPr>
        <a:xfrm>
          <a:off x="7433167" y="520650"/>
          <a:ext cx="2380075" cy="17519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耐受性</a:t>
          </a:r>
          <a:endParaRPr lang="zh-TW" altLang="en-US" sz="4000" b="1" kern="1200" dirty="0"/>
        </a:p>
      </dsp:txBody>
      <dsp:txXfrm>
        <a:off x="7433167" y="520650"/>
        <a:ext cx="2380075" cy="1751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DAB5B-C8F2-4DF3-A8D3-89AC42D16530}" type="datetimeFigureOut">
              <a:rPr lang="zh-TW" altLang="en-US" smtClean="0"/>
              <a:t>2020/1/15/Wednesday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4A22A-37F5-43FF-BE23-02ADCBD5EE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92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DIN9g_S5ew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AfbbWpN7ymU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715wRG0Dys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gAaNbw0IskM" TargetMode="External"/><Relationship Id="rId4" Type="http://schemas.openxmlformats.org/officeDocument/2006/relationships/hyperlink" Target="https://www.youtube.com/watch?v=aNEcru0nbDU" TargetMode="Externa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715wRG0Dys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715wRG0Dys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udn.com/health/story/5964/301123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udn.com/health/story/5964/3011239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[</a:t>
            </a:r>
            <a:r>
              <a:rPr lang="zh-TW" altLang="en-US" dirty="0" smtClean="0"/>
              <a:t>引導</a:t>
            </a:r>
            <a:r>
              <a:rPr lang="en-US" altLang="zh-TW" dirty="0" smtClean="0"/>
              <a:t>]</a:t>
            </a:r>
          </a:p>
          <a:p>
            <a:r>
              <a:rPr lang="zh-TW" altLang="en-US" dirty="0" smtClean="0"/>
              <a:t>今天要來跟大家聊聊網路這個話題</a:t>
            </a:r>
            <a:r>
              <a:rPr lang="en-US" altLang="zh-TW" dirty="0" smtClean="0"/>
              <a:t>!</a:t>
            </a:r>
          </a:p>
          <a:p>
            <a:r>
              <a:rPr lang="zh-TW" altLang="en-US" dirty="0" smtClean="0"/>
              <a:t>覺得被網路綁架的舉手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就是被控制的意思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引導出網路就在我們的生活中</a:t>
            </a:r>
            <a:endParaRPr lang="en-US" altLang="zh-TW" dirty="0" smtClean="0"/>
          </a:p>
          <a:p>
            <a:r>
              <a:rPr lang="zh-TW" altLang="en-US" dirty="0" smtClean="0"/>
              <a:t>今天想要讓大家來想想看網路與科技產品對我們的影響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覺得可以多一些問題</a:t>
            </a:r>
            <a:r>
              <a:rPr lang="en-US" altLang="zh-TW" dirty="0" smtClean="0"/>
              <a:t>!</a:t>
            </a:r>
            <a:r>
              <a:rPr lang="zh-TW" altLang="en-US" dirty="0" smtClean="0"/>
              <a:t>的引導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747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5" tIns="45773" rIns="91545" bIns="45773"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7C4F9-CA51-4643-B166-8C61C0082036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5" tIns="45773" rIns="91545" bIns="45773"/>
          <a:lstStyle/>
          <a:p>
            <a:pPr defTabSz="922338" eaLnBrk="1" hangingPunct="1">
              <a:spcBef>
                <a:spcPct val="0"/>
              </a:spcBef>
            </a:pPr>
            <a:r>
              <a:rPr lang="en-US" altLang="zh-TW" sz="2400" dirty="0" smtClean="0"/>
              <a:t>https://www.mohw.gov.tw/cp-16-43926-1.html</a:t>
            </a:r>
          </a:p>
          <a:p>
            <a:pPr defTabSz="922338" eaLnBrk="1" hangingPunct="1">
              <a:spcBef>
                <a:spcPct val="0"/>
              </a:spcBef>
            </a:pP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以國際通用診斷標準的「網路遊戲成癮量表」，調查臺灣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8,110 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位青少年玩家，成果顯示網路遊戲成癮盛行率大約為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3.1%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r>
              <a:rPr lang="zh-TW" altLang="en-US" sz="2400" dirty="0" smtClean="0"/>
              <a:t>林煜軒醫師的研究團隊對國內</a:t>
            </a:r>
            <a:r>
              <a:rPr lang="en-US" altLang="zh-TW" sz="2400" dirty="0" smtClean="0"/>
              <a:t>169</a:t>
            </a:r>
            <a:r>
              <a:rPr lang="zh-TW" altLang="en-US" sz="2400" dirty="0" smtClean="0"/>
              <a:t>所各級學校，共</a:t>
            </a:r>
            <a:r>
              <a:rPr lang="en-US" altLang="zh-TW" sz="2400" dirty="0" smtClean="0"/>
              <a:t>8,110</a:t>
            </a:r>
            <a:r>
              <a:rPr lang="zh-TW" altLang="en-US" sz="2400" dirty="0" smtClean="0"/>
              <a:t>位國小、國中、高中一年內曾玩過網路遊戲的學生（年齡分布從</a:t>
            </a:r>
            <a:r>
              <a:rPr lang="en-US" altLang="zh-TW" sz="2400" dirty="0" smtClean="0"/>
              <a:t>10</a:t>
            </a:r>
            <a:r>
              <a:rPr lang="zh-TW" altLang="en-US" sz="2400" dirty="0" smtClean="0"/>
              <a:t>到</a:t>
            </a:r>
            <a:r>
              <a:rPr lang="en-US" altLang="zh-TW" sz="2400" dirty="0" smtClean="0"/>
              <a:t>18</a:t>
            </a:r>
            <a:r>
              <a:rPr lang="zh-TW" altLang="en-US" sz="2400" dirty="0" smtClean="0"/>
              <a:t>歲），由心理專業人員依據「美國精神醫學會」訂定「網路遊戲障礙症」的研究用準則進行結構式診斷性會談，確立「網路遊戲成癮量表」的切分點。會談準則有三個嚴謹的判斷標準：（</a:t>
            </a:r>
            <a:r>
              <a:rPr lang="en-US" altLang="zh-TW" sz="2400" dirty="0" smtClean="0"/>
              <a:t>1</a:t>
            </a:r>
            <a:r>
              <a:rPr lang="zh-TW" altLang="en-US" sz="2400" dirty="0" smtClean="0"/>
              <a:t>）失控的症狀；（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）日常生活功能受影響；（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）持續一年的狀態。這能夠更客觀地評估遊戲的利弊，也不會將正常娛樂休閒用途的上網玩遊戲、或是電競選手的密集訓練誤判為網路遊戲成癮。</a:t>
            </a: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r>
              <a:rPr lang="zh-TW" altLang="en-US" sz="2400" dirty="0" smtClean="0"/>
              <a:t>林煜軒醫師表示，醫界與學界對網路遊戲成癮有嚴謹的判斷標準，核心基準是「失控造成生活失能」，而非一般認為的「花太多時間在遊戲上」。意即，個人因為對於上網打遊戲不可自拔（失控），讓他的日常活動優先順序產生變化，總以打電玩為優先，造成日常生活失能，且明知道有負面影響，還是無法控制的這麼做，這樣一連串失控的狀態。</a:t>
            </a:r>
          </a:p>
        </p:txBody>
      </p:sp>
    </p:spTree>
    <p:extLst>
      <p:ext uri="{BB962C8B-B14F-4D97-AF65-F5344CB8AC3E}">
        <p14:creationId xmlns:p14="http://schemas.microsoft.com/office/powerpoint/2010/main" val="2420037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5" tIns="45773" rIns="91545" bIns="45773"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7C4F9-CA51-4643-B166-8C61C0082036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5" tIns="45773" rIns="91545" bIns="45773"/>
          <a:lstStyle/>
          <a:p>
            <a:pPr defTabSz="922338" eaLnBrk="1" hangingPunct="1">
              <a:spcBef>
                <a:spcPct val="0"/>
              </a:spcBef>
            </a:pPr>
            <a:r>
              <a:rPr lang="zh-TW" altLang="en-US" sz="2400" dirty="0" smtClean="0"/>
              <a:t>［引導］</a:t>
            </a: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r>
              <a:rPr lang="zh-TW" altLang="en-US" sz="2400" dirty="0" smtClean="0"/>
              <a:t>覺得網路會不會上癮？</a:t>
            </a:r>
          </a:p>
        </p:txBody>
      </p:sp>
    </p:spTree>
    <p:extLst>
      <p:ext uri="{BB962C8B-B14F-4D97-AF65-F5344CB8AC3E}">
        <p14:creationId xmlns:p14="http://schemas.microsoft.com/office/powerpoint/2010/main" val="2583040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沉迷親向，需進行關懷與預防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335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3"/>
              </a:rPr>
              <a:t>影片</a:t>
            </a:r>
            <a:r>
              <a:rPr lang="en-US" altLang="zh-TW" dirty="0" smtClean="0">
                <a:hlinkClick r:id="rId3"/>
              </a:rPr>
              <a:t>1:https://www.youtube.com/watch?v=MDIN9g_S5ew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>
                <a:hlinkClick r:id="rId4"/>
              </a:rPr>
              <a:t>影片</a:t>
            </a:r>
            <a:r>
              <a:rPr lang="en-US" altLang="zh-TW" dirty="0" smtClean="0">
                <a:hlinkClick r:id="rId4"/>
              </a:rPr>
              <a:t>2https://www.youtube.com/watch?v=AfbbWpN7ymU</a:t>
            </a:r>
            <a:r>
              <a:rPr lang="zh-TW" altLang="en-US" dirty="0" smtClean="0"/>
              <a:t> </a:t>
            </a:r>
            <a:r>
              <a:rPr lang="en-US" altLang="zh-TW" dirty="0" smtClean="0"/>
              <a:t>3</a:t>
            </a:r>
            <a:r>
              <a:rPr lang="zh-TW" altLang="en-US" dirty="0" smtClean="0"/>
              <a:t>分</a:t>
            </a:r>
            <a:r>
              <a:rPr lang="en-US" altLang="zh-TW" dirty="0" smtClean="0"/>
              <a:t>34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討論他的內心如何</a:t>
            </a:r>
            <a:endParaRPr lang="en-US" altLang="zh-TW" dirty="0" smtClean="0"/>
          </a:p>
          <a:p>
            <a:r>
              <a:rPr lang="zh-TW" altLang="en-US" dirty="0" smtClean="0"/>
              <a:t>他喜歡他自己生活嗎？</a:t>
            </a:r>
            <a:endParaRPr lang="en-US" altLang="zh-TW" dirty="0" smtClean="0"/>
          </a:p>
          <a:p>
            <a:r>
              <a:rPr lang="zh-TW" altLang="en-US" dirty="0" smtClean="0"/>
              <a:t>他如何戒掉自己的狀況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他有沒有曾經想要停下來</a:t>
            </a:r>
            <a:r>
              <a:rPr lang="en-US" altLang="zh-TW" dirty="0" smtClean="0"/>
              <a:t>?</a:t>
            </a:r>
            <a:r>
              <a:rPr lang="zh-TW" altLang="en-US" dirty="0" smtClean="0"/>
              <a:t> 為什麼</a:t>
            </a:r>
            <a:r>
              <a:rPr lang="en-US" altLang="zh-TW" dirty="0" smtClean="0"/>
              <a:t>?</a:t>
            </a:r>
            <a:r>
              <a:rPr lang="zh-TW" altLang="en-US" dirty="0" smtClean="0"/>
              <a:t> 那為什麼停不了 後來怎麼停下來的</a:t>
            </a:r>
            <a:r>
              <a:rPr lang="en-US" altLang="zh-TW" dirty="0" smtClean="0"/>
              <a:t>?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網路的世界帶給我們什麼</a:t>
            </a:r>
            <a:r>
              <a:rPr lang="en-US" altLang="zh-TW" dirty="0" smtClean="0"/>
              <a:t>?</a:t>
            </a:r>
            <a:r>
              <a:rPr lang="zh-TW" altLang="en-US" dirty="0" smtClean="0"/>
              <a:t> 失去了什麼</a:t>
            </a:r>
            <a:r>
              <a:rPr lang="en-US" altLang="zh-TW" dirty="0" smtClean="0"/>
              <a:t>?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遊戲的功能 應該是娛樂與人連結</a:t>
            </a:r>
            <a:endParaRPr lang="en-US" altLang="zh-TW" dirty="0" smtClean="0"/>
          </a:p>
          <a:p>
            <a:r>
              <a:rPr lang="zh-TW" altLang="en-US" dirty="0" smtClean="0"/>
              <a:t>但成為我們為一的方式 或成就感來源 似乎就與真實生活脫離了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995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ea typeface="標楷體" panose="03000509000000000000" pitchFamily="65" charset="-120"/>
              </a:rPr>
              <a:t>新奇追求</a:t>
            </a:r>
            <a:r>
              <a:rPr lang="en-US" altLang="zh-TW" dirty="0" smtClean="0">
                <a:ea typeface="標楷體" panose="03000509000000000000" pitchFamily="65" charset="-120"/>
              </a:rPr>
              <a:t>(novelty seeking)</a:t>
            </a:r>
          </a:p>
          <a:p>
            <a:pPr eaLnBrk="1" hangingPunct="1"/>
            <a:r>
              <a:rPr lang="zh-TW" altLang="en-US" dirty="0" smtClean="0">
                <a:ea typeface="標楷體" panose="03000509000000000000" pitchFamily="65" charset="-120"/>
              </a:rPr>
              <a:t>感官刺激</a:t>
            </a:r>
            <a:r>
              <a:rPr lang="en-US" altLang="zh-TW" dirty="0" smtClean="0">
                <a:ea typeface="標楷體" panose="03000509000000000000" pitchFamily="65" charset="-120"/>
              </a:rPr>
              <a:t>(sensory stimulation)</a:t>
            </a:r>
          </a:p>
          <a:p>
            <a:pPr eaLnBrk="1" hangingPunct="1"/>
            <a:r>
              <a:rPr lang="zh-TW" altLang="en-US" dirty="0" smtClean="0">
                <a:ea typeface="標楷體" panose="03000509000000000000" pitchFamily="65" charset="-120"/>
              </a:rPr>
              <a:t>原始慾望滿足</a:t>
            </a:r>
            <a:r>
              <a:rPr lang="en-US" altLang="zh-TW" dirty="0" smtClean="0"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ea typeface="標楷體" panose="03000509000000000000" pitchFamily="65" charset="-120"/>
              </a:rPr>
              <a:t>性需求</a:t>
            </a:r>
            <a:r>
              <a:rPr lang="en-US" altLang="zh-TW" dirty="0" smtClean="0">
                <a:ea typeface="標楷體" panose="03000509000000000000" pitchFamily="65" charset="-120"/>
              </a:rPr>
              <a:t>)</a:t>
            </a:r>
          </a:p>
          <a:p>
            <a:pPr eaLnBrk="1" hangingPunct="1"/>
            <a:endParaRPr lang="en-US" altLang="zh-TW" dirty="0" smtClean="0"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1200" dirty="0" smtClean="0">
                <a:ea typeface="標楷體" panose="03000509000000000000" pitchFamily="65" charset="-120"/>
              </a:rPr>
              <a:t>環境的安全</a:t>
            </a:r>
          </a:p>
          <a:p>
            <a:pPr eaLnBrk="1" hangingPunct="1"/>
            <a:r>
              <a:rPr lang="zh-TW" altLang="en-US" sz="1200" dirty="0" smtClean="0">
                <a:ea typeface="標楷體" panose="03000509000000000000" pitchFamily="65" charset="-120"/>
              </a:rPr>
              <a:t>身份隱密的安全</a:t>
            </a:r>
          </a:p>
          <a:p>
            <a:pPr eaLnBrk="1" hangingPunct="1"/>
            <a:r>
              <a:rPr lang="zh-TW" altLang="en-US" sz="1200" dirty="0" smtClean="0">
                <a:ea typeface="標楷體" panose="03000509000000000000" pitchFamily="65" charset="-120"/>
              </a:rPr>
              <a:t>高度的自主權</a:t>
            </a:r>
          </a:p>
          <a:p>
            <a:pPr eaLnBrk="1" hangingPunct="1"/>
            <a:r>
              <a:rPr lang="zh-TW" altLang="en-US" sz="1200" dirty="0" smtClean="0">
                <a:ea typeface="標楷體" panose="03000509000000000000" pitchFamily="65" charset="-120"/>
              </a:rPr>
              <a:t>充分的自由</a:t>
            </a:r>
          </a:p>
          <a:p>
            <a:pPr eaLnBrk="1" hangingPunct="1"/>
            <a:endParaRPr lang="en-US" altLang="zh-TW" dirty="0" smtClean="0"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1200" dirty="0" smtClean="0">
                <a:ea typeface="標楷體" panose="03000509000000000000" pitchFamily="65" charset="-120"/>
              </a:rPr>
              <a:t>最快的愛情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1200" dirty="0" smtClean="0">
                <a:ea typeface="標楷體" panose="03000509000000000000" pitchFamily="65" charset="-120"/>
              </a:rPr>
              <a:t>最貼心的朋友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1200" dirty="0" smtClean="0">
                <a:ea typeface="標楷體" panose="03000509000000000000" pitchFamily="65" charset="-120"/>
              </a:rPr>
              <a:t>最講義氣的夥伴</a:t>
            </a:r>
            <a:endParaRPr lang="en-US" altLang="zh-TW" sz="1200" dirty="0" smtClean="0"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sz="1200" dirty="0" smtClean="0"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1200" dirty="0" smtClean="0">
                <a:ea typeface="標楷體" panose="03000509000000000000" pitchFamily="65" charset="-120"/>
              </a:rPr>
              <a:t>跳脫現實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1200" dirty="0" smtClean="0">
                <a:ea typeface="標楷體" panose="03000509000000000000" pitchFamily="65" charset="-120"/>
              </a:rPr>
              <a:t>匿名創造完美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1200" dirty="0" smtClean="0">
                <a:ea typeface="標楷體" panose="03000509000000000000" pitchFamily="65" charset="-120"/>
              </a:rPr>
              <a:t>虛擬情境宛如真實</a:t>
            </a:r>
            <a:endParaRPr lang="en-US" altLang="zh-TW" sz="1200" dirty="0" smtClean="0"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sz="1200" dirty="0" smtClean="0"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sz="1200" dirty="0" smtClean="0"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1200" dirty="0" smtClean="0">
                <a:ea typeface="標楷體" panose="03000509000000000000" pitchFamily="65" charset="-120"/>
              </a:rPr>
              <a:t>網路比較簡單 現實生活比較困難</a:t>
            </a:r>
          </a:p>
          <a:p>
            <a:pPr eaLnBrk="1" hangingPunct="1">
              <a:lnSpc>
                <a:spcPct val="80000"/>
              </a:lnSpc>
            </a:pPr>
            <a:endParaRPr lang="zh-TW" altLang="en-US" sz="1200" dirty="0" smtClean="0"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dirty="0" smtClean="0">
                <a:ea typeface="標楷體" panose="03000509000000000000" pitchFamily="65" charset="-120"/>
              </a:rPr>
              <a:t>當一切都滿足了</a:t>
            </a:r>
            <a:br>
              <a:rPr lang="zh-TW" altLang="en-US" dirty="0" smtClean="0">
                <a:ea typeface="標楷體" panose="03000509000000000000" pitchFamily="65" charset="-120"/>
              </a:rPr>
            </a:br>
            <a:r>
              <a:rPr lang="zh-TW" altLang="en-US" dirty="0" smtClean="0">
                <a:ea typeface="標楷體" panose="03000509000000000000" pitchFamily="65" charset="-120"/>
              </a:rPr>
              <a:t/>
            </a:r>
            <a:br>
              <a:rPr lang="zh-TW" altLang="en-US" dirty="0" smtClean="0">
                <a:ea typeface="標楷體" panose="03000509000000000000" pitchFamily="65" charset="-120"/>
              </a:rPr>
            </a:br>
            <a:r>
              <a:rPr lang="zh-TW" altLang="en-US" dirty="0" smtClean="0">
                <a:ea typeface="標楷體" panose="03000509000000000000" pitchFamily="65" charset="-120"/>
              </a:rPr>
              <a:t>誰還需要現實中努力獲取的小滿足</a:t>
            </a:r>
            <a:endParaRPr lang="en-US" altLang="zh-TW" dirty="0" smtClean="0"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434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資料補充</a:t>
            </a:r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如果有五個肯定以上，需進一步評估</a:t>
            </a:r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是不是一直想著網路上的一切　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包括上網發生的事情；接下來在網路上又會有什麼事發生？）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是不是覺得上網時間一次比一次久，才能滿足上網的需求？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是不是無法控制自己的上網時間，上了網就停不下來？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當你離線或不能上網時，是不是會覺得不安、容易生氣、沮喪？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你在網路上所花掉的時間常常比原來預計的久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你是不是因為上網造成重要的人際關係、課業、生活陷入困境？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你是否曾對家人或老師隱瞞自己對網路的使用程度？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你是否曾經用網路來逃避問題或恢復煩躁不安的情緒？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720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成癮需要醫生專業的診斷</a:t>
            </a:r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但我們可以了解自己是否有沉迷的狀況</a:t>
            </a:r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就是蠻依賴網路的狀況</a:t>
            </a:r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資料補充</a:t>
            </a:r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如果有五個肯定以上，需進一步評估</a:t>
            </a:r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是不是一直想著網路上的一切　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包括上網發生的事情；接下來在網路上又會有什麼事發生？）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是不是覺得上網時間一次比一次久，才能滿足上網的需求？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是不是無法控制自己的上網時間，上了網就停不下來？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當你離線或不能上網時，是不是會覺得不安、容易生氣、沮喪？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你在網路上所花掉的時間常常比原來預計的久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你是不是因為上網造成重要的人際關係、課業、生活陷入困境？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你是否曾對家人或老師隱瞞自己對網路的使用程度？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你是否曾經用網路來逃避問題或恢復煩躁不安的情緒？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309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093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6457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研究人員雖然早已懷疑藍光</a:t>
            </a:r>
            <a:r>
              <a:rPr lang="en-US" altLang="zh-TW" dirty="0" smtClean="0"/>
              <a:t>LED</a:t>
            </a:r>
            <a:r>
              <a:rPr lang="zh-TW" altLang="en-US" dirty="0" smtClean="0"/>
              <a:t>可能影響睡眠，但直到</a:t>
            </a:r>
            <a:r>
              <a:rPr lang="en-US" altLang="zh-TW" dirty="0" smtClean="0"/>
              <a:t>15</a:t>
            </a:r>
            <a:r>
              <a:rPr lang="zh-TW" altLang="en-US" dirty="0" smtClean="0"/>
              <a:t>年前才開始累積足夠證據。科學家在</a:t>
            </a:r>
            <a:r>
              <a:rPr lang="en-US" altLang="zh-TW" dirty="0" smtClean="0"/>
              <a:t>1970</a:t>
            </a:r>
            <a:r>
              <a:rPr lang="zh-TW" altLang="en-US" dirty="0" smtClean="0"/>
              <a:t>年代已發現，腦中稱為視叉上核（</a:t>
            </a:r>
            <a:r>
              <a:rPr lang="en-US" altLang="zh-TW" dirty="0" err="1" smtClean="0"/>
              <a:t>suprachiasmatic</a:t>
            </a:r>
            <a:r>
              <a:rPr lang="en-US" altLang="zh-TW" dirty="0" smtClean="0"/>
              <a:t> nucleus</a:t>
            </a:r>
            <a:r>
              <a:rPr lang="zh-TW" altLang="en-US" dirty="0" smtClean="0"/>
              <a:t>）的腦區協助調控我們的睡眠週期、警覺度、體溫以及日變節律。研究指出，視叉上核會在晚上促進大腦內的松果腺（</a:t>
            </a:r>
            <a:r>
              <a:rPr lang="en-US" altLang="zh-TW" dirty="0" smtClean="0"/>
              <a:t>pineal gland</a:t>
            </a:r>
            <a:r>
              <a:rPr lang="zh-TW" altLang="en-US" dirty="0" smtClean="0"/>
              <a:t>）分泌褪黑激素。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還有一種未曾發現的細胞，稱為光受器（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photoreceptor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這種感光細胞能夠偵測周遭環境的藍光，並把訊號傳送到視叉上核。因此，當人們受到大量藍光照射時（例如太陽在頭頂時），這種感光細胞就會讓視叉上核告訴松果腺停止製造褪黑激素，以維持清醒；但當太陽開始西下，藍光減少就會造成褪黑激素激增，令人想睡覺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 smtClean="0"/>
              <a:t>2013</a:t>
            </a:r>
            <a:r>
              <a:rPr lang="zh-TW" altLang="en-US" dirty="0" smtClean="0"/>
              <a:t>年美國壬色列工學院的研究人員菲格奎羅（</a:t>
            </a:r>
            <a:r>
              <a:rPr lang="en-US" altLang="zh-TW" dirty="0" smtClean="0"/>
              <a:t>Mariana </a:t>
            </a:r>
            <a:r>
              <a:rPr lang="en-US" altLang="zh-TW" dirty="0" err="1" smtClean="0"/>
              <a:t>Figueiro</a:t>
            </a:r>
            <a:r>
              <a:rPr lang="zh-TW" altLang="en-US" dirty="0" smtClean="0"/>
              <a:t>）主持的一項研究指出，晚上只要使用平板電腦兩小時，就會抑制褪黑激素分泌。布里根婦女醫院進行了為期兩週的臨床試驗，結果發表於</a:t>
            </a:r>
            <a:r>
              <a:rPr lang="en-US" altLang="zh-TW" dirty="0" smtClean="0"/>
              <a:t>2014</a:t>
            </a:r>
            <a:r>
              <a:rPr lang="zh-TW" altLang="en-US" dirty="0" smtClean="0"/>
              <a:t>年的一篇研究報告，他們發現比起晚上閱讀紙本書籍的受試者，睡前使用平板電腦四小時的人，比較不會想睡覺，平均多花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分鐘才睡著，而且睡眠比較淺。卡吉爾根及其他科學家也發現，這些效應在青少年身上特別明顯，只是還不清楚原因。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069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［引導］</a:t>
            </a:r>
            <a:endParaRPr lang="en-US" altLang="zh-TW" dirty="0" smtClean="0"/>
          </a:p>
          <a:p>
            <a:r>
              <a:rPr lang="zh-TW" altLang="en-US" dirty="0" smtClean="0"/>
              <a:t>剛剛看到舉手的同學蠻多的</a:t>
            </a:r>
            <a:endParaRPr lang="en-US" altLang="zh-TW" dirty="0" smtClean="0"/>
          </a:p>
          <a:p>
            <a:r>
              <a:rPr lang="zh-TW" altLang="en-US" dirty="0" smtClean="0"/>
              <a:t>網路真的就在我們生活中</a:t>
            </a:r>
            <a:endParaRPr lang="en-US" altLang="zh-TW" dirty="0" smtClean="0"/>
          </a:p>
          <a:p>
            <a:r>
              <a:rPr lang="zh-TW" altLang="en-US" dirty="0" smtClean="0"/>
              <a:t>甚至我們大部分都蠻依賴他的</a:t>
            </a:r>
            <a:endParaRPr lang="en-US" altLang="zh-TW" dirty="0" smtClean="0"/>
          </a:p>
          <a:p>
            <a:r>
              <a:rPr lang="zh-TW" altLang="en-US" dirty="0" smtClean="0"/>
              <a:t>花了很多的時間在使用</a:t>
            </a:r>
            <a:endParaRPr lang="en-US" altLang="zh-TW" dirty="0" smtClean="0"/>
          </a:p>
          <a:p>
            <a:r>
              <a:rPr lang="zh-TW" altLang="en-US" dirty="0" smtClean="0"/>
              <a:t>我們有可能不自覺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我們有時候好像因為網路忽略了身邊人的人 或其他美好的事情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例如多久沒有好好看風景 好好與家人說說話 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沒有了網路我們可以做什麼</a:t>
            </a:r>
            <a:r>
              <a:rPr lang="en-US" altLang="zh-TW" dirty="0" smtClean="0"/>
              <a:t>?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和這樣忽略了身邊的人發生的事情</a:t>
            </a:r>
            <a:endParaRPr lang="en-US" altLang="zh-TW" dirty="0" smtClean="0"/>
          </a:p>
          <a:p>
            <a:r>
              <a:rPr lang="zh-TW" altLang="en-US" dirty="0" smtClean="0"/>
              <a:t>是我們想要的嗎 我們快樂嗎</a:t>
            </a:r>
            <a:r>
              <a:rPr lang="en-US" altLang="zh-TW" dirty="0" smtClean="0"/>
              <a:t>?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所以今天想要讓大家了解網路如何影響我們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304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https://blog.easepain.tw/dr-bao-ot-wu/how-your-brain-focus/</a:t>
            </a:r>
            <a:r>
              <a:rPr lang="zh-TW" altLang="en-US" dirty="0" smtClean="0"/>
              <a:t>大腦專注過程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https://www.leaderkid.com.tw/2017/11/30/%E9%81%B8%E5%B0%8D%E9%80%99%E4%BA%9B%E9%81%8B%E5%8B%95%EF%BC%8C%E8%83%BD%E6%94%B9%E5%96%84%E5%B0%88%E6%B3%A8%E3%80%81%E8%84%BE%E6%B0%A3%E8%88%87%E9%A3%9F%E6%85%BE/</a:t>
            </a:r>
            <a:r>
              <a:rPr lang="zh-TW" altLang="en-US" dirty="0" smtClean="0"/>
              <a:t> 那腦專助運動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333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lvl="1" indent="-742950">
              <a:buFont typeface="+mj-lt"/>
              <a:buAutoNum type="arabicPeriod"/>
              <a:defRPr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陽光會增加視網膜多巴胺分泌的量，進而抑制眼軸伸長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pPr marL="1143000" lvl="1" indent="-742950">
              <a:buFont typeface="+mj-lt"/>
              <a:buAutoNum type="arabicPeriod"/>
              <a:defRPr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戶外遠距離視野亦減少眼睛肌肉緊張，延緩眼球增長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1437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lvl="1" indent="-742950">
              <a:buFont typeface="+mj-lt"/>
              <a:buAutoNum type="arabicPeriod"/>
              <a:defRPr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陽光會增加視網膜多巴胺分泌的量，進而抑制眼軸伸長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pPr marL="1143000" lvl="1" indent="-742950">
              <a:buFont typeface="+mj-lt"/>
              <a:buAutoNum type="arabicPeriod"/>
              <a:defRPr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戶外遠距離視野亦減少眼睛肌肉緊張，延緩眼球增長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265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091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149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31157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找一個相關影片性剝削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直撥風險</a:t>
            </a:r>
            <a:r>
              <a:rPr lang="en-US" altLang="zh-TW" dirty="0" smtClean="0">
                <a:hlinkClick r:id="rId3"/>
              </a:rPr>
              <a:t>https://www.youtube.com/watch?v=-715wRG0Dys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網美照 </a:t>
            </a:r>
            <a:r>
              <a:rPr lang="en-US" altLang="zh-TW" dirty="0" smtClean="0">
                <a:hlinkClick r:id="rId4"/>
              </a:rPr>
              <a:t>https://www.youtube.com/watch?v=aNEcru0nbDU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網路交友剝削新聞 </a:t>
            </a:r>
            <a:r>
              <a:rPr lang="en-US" altLang="zh-TW" dirty="0" smtClean="0">
                <a:hlinkClick r:id="rId5"/>
              </a:rPr>
              <a:t>https://www.youtube.com/watch?v=gAaNbw0IskM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6041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找一個相關影片性剝削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直撥風險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https://www.youtube.com/watch?v=-715wRG0Dys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691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找一個相關影片性剝削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直撥風險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https://www.youtube.com/watch?v=-715wRG0Dys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2603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862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https://health.udn.com/health/story/5964/3011239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影片承接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我們有時候好像因為網路忽略了身邊人的人 或其他美好的事情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例如多久沒有好好看風景 好好與家人說說話 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沒有了網路我們可以做什麼</a:t>
            </a:r>
            <a:r>
              <a:rPr lang="en-US" altLang="zh-TW" dirty="0" smtClean="0"/>
              <a:t>?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和這樣忽略了身邊的人發生的事情</a:t>
            </a:r>
            <a:endParaRPr lang="en-US" altLang="zh-TW" dirty="0" smtClean="0"/>
          </a:p>
          <a:p>
            <a:r>
              <a:rPr lang="zh-TW" altLang="en-US" dirty="0" smtClean="0"/>
              <a:t>是我們想要的嗎 我們快樂嗎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279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絕不違反他人意願拍下他人的影像 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絕不聽從他人指示自拍私密照片</a:t>
            </a:r>
            <a:endParaRPr lang="en-US" altLang="zh-TW" dirty="0" smtClean="0"/>
          </a:p>
          <a:p>
            <a:r>
              <a:rPr lang="zh-TW" altLang="en-US" dirty="0" smtClean="0"/>
              <a:t> </a:t>
            </a:r>
            <a:r>
              <a:rPr lang="en-US" altLang="zh-TW" dirty="0" smtClean="0"/>
              <a:t>3.</a:t>
            </a:r>
            <a:r>
              <a:rPr lang="zh-TW" altLang="en-US" dirty="0" smtClean="0"/>
              <a:t>絕不倉促傳送影像訊息 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絕不轉寄任何私密影像檔案</a:t>
            </a:r>
            <a:endParaRPr lang="en-US" altLang="zh-TW" dirty="0" smtClean="0"/>
          </a:p>
          <a:p>
            <a:r>
              <a:rPr lang="zh-TW" altLang="en-US" dirty="0" smtClean="0"/>
              <a:t> </a:t>
            </a:r>
            <a:r>
              <a:rPr lang="en-US" altLang="zh-TW" dirty="0" smtClean="0"/>
              <a:t>5.</a:t>
            </a:r>
            <a:r>
              <a:rPr lang="zh-TW" altLang="en-US" dirty="0" smtClean="0"/>
              <a:t>絕不取笑和霸凌私密影像遭外流的人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4968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再搭配圖案加強印象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710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667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https://health.udn.com/health/story/5964/3011239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影片承接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我們有時候好像因為網路忽略了身邊人的人 或其他美好的事情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例如多久沒有好好看風景 好好與家人說說話 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沒有了網路我們可以做什麼</a:t>
            </a:r>
            <a:r>
              <a:rPr lang="en-US" altLang="zh-TW" dirty="0" smtClean="0"/>
              <a:t>?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和這樣忽略了身邊的人發生的事情</a:t>
            </a:r>
            <a:endParaRPr lang="en-US" altLang="zh-TW" dirty="0" smtClean="0"/>
          </a:p>
          <a:p>
            <a:r>
              <a:rPr lang="zh-TW" altLang="en-US" dirty="0" smtClean="0"/>
              <a:t>是我們想要的嗎 我們快樂嗎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0867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5" tIns="45773" rIns="91545" bIns="45773"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7C4F9-CA51-4643-B166-8C61C0082036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5" tIns="45773" rIns="91545" bIns="45773"/>
          <a:lstStyle/>
          <a:p>
            <a:pPr defTabSz="922338" eaLnBrk="1" hangingPunct="1">
              <a:spcBef>
                <a:spcPct val="0"/>
              </a:spcBef>
            </a:pPr>
            <a:endParaRPr lang="zh-TW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684615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5" tIns="45773" rIns="91545" bIns="45773"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7C4F9-CA51-4643-B166-8C61C0082036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5" tIns="45773" rIns="91545" bIns="45773"/>
          <a:lstStyle/>
          <a:p>
            <a:pPr defTabSz="922338" eaLnBrk="1" hangingPunct="1">
              <a:spcBef>
                <a:spcPct val="0"/>
              </a:spcBef>
            </a:pPr>
            <a:endParaRPr lang="zh-TW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702165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5" tIns="45773" rIns="91545" bIns="45773"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7C4F9-CA51-4643-B166-8C61C0082036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5" tIns="45773" rIns="91545" bIns="45773"/>
          <a:lstStyle/>
          <a:p>
            <a:pPr defTabSz="922338" eaLnBrk="1" hangingPunct="1">
              <a:spcBef>
                <a:spcPct val="0"/>
              </a:spcBef>
            </a:pPr>
            <a:endParaRPr lang="zh-TW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699519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5" tIns="45773" rIns="91545" bIns="45773"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7C4F9-CA51-4643-B166-8C61C0082036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5" tIns="45773" rIns="91545" bIns="45773"/>
          <a:lstStyle/>
          <a:p>
            <a:pPr defTabSz="922338" eaLnBrk="1" hangingPunct="1">
              <a:spcBef>
                <a:spcPct val="0"/>
              </a:spcBef>
            </a:pPr>
            <a:endParaRPr lang="zh-TW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218175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5" tIns="45773" rIns="91545" bIns="45773"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7C4F9-CA51-4643-B166-8C61C0082036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5" tIns="45773" rIns="91545" bIns="45773"/>
          <a:lstStyle/>
          <a:p>
            <a:pPr defTabSz="922338" eaLnBrk="1" hangingPunct="1">
              <a:spcBef>
                <a:spcPct val="0"/>
              </a:spcBef>
            </a:pPr>
            <a:endParaRPr lang="zh-TW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807692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0470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5" tIns="45773" rIns="91545" bIns="45773"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7C4F9-CA51-4643-B166-8C61C0082036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5" tIns="45773" rIns="91545" bIns="45773"/>
          <a:lstStyle/>
          <a:p>
            <a:pPr defTabSz="922338" eaLnBrk="1" hangingPunct="1">
              <a:spcBef>
                <a:spcPct val="0"/>
              </a:spcBef>
            </a:pPr>
            <a:r>
              <a:rPr lang="zh-TW" altLang="en-US" sz="2400" dirty="0" smtClean="0"/>
              <a:t>今年，</a:t>
            </a:r>
            <a:r>
              <a:rPr lang="en-US" altLang="zh-TW" sz="2400" dirty="0" smtClean="0"/>
              <a:t>23</a:t>
            </a:r>
            <a:r>
              <a:rPr lang="zh-TW" altLang="en-US" sz="2400" dirty="0" smtClean="0"/>
              <a:t>歲、法國出生的韓國電競選手 </a:t>
            </a:r>
            <a:r>
              <a:rPr lang="en-US" altLang="zh-TW" sz="2400" dirty="0" err="1" smtClean="0"/>
              <a:t>Huhi</a:t>
            </a:r>
            <a:r>
              <a:rPr lang="zh-TW" altLang="en-US" sz="2400" dirty="0" smtClean="0"/>
              <a:t>，從 </a:t>
            </a:r>
            <a:r>
              <a:rPr lang="en-US" altLang="zh-TW" sz="2400" dirty="0" smtClean="0"/>
              <a:t>2014 </a:t>
            </a:r>
            <a:r>
              <a:rPr lang="zh-TW" altLang="en-US" sz="2400" dirty="0" smtClean="0"/>
              <a:t>年開始成為韓國職業電競選手，不足</a:t>
            </a:r>
            <a:r>
              <a:rPr lang="en-US" altLang="zh-TW" sz="2400" dirty="0" smtClean="0"/>
              <a:t>1</a:t>
            </a:r>
            <a:r>
              <a:rPr lang="zh-TW" altLang="en-US" sz="2400" dirty="0" smtClean="0"/>
              <a:t>年時間就被美國挖角，效力美國</a:t>
            </a:r>
            <a:r>
              <a:rPr lang="en-US" altLang="zh-TW" sz="2400" dirty="0" smtClean="0"/>
              <a:t>《</a:t>
            </a:r>
            <a:r>
              <a:rPr lang="zh-TW" altLang="en-US" sz="2400" dirty="0" smtClean="0"/>
              <a:t>英雄聯盟</a:t>
            </a:r>
            <a:r>
              <a:rPr lang="en-US" altLang="zh-TW" sz="2400" dirty="0" smtClean="0"/>
              <a:t>》</a:t>
            </a:r>
            <a:r>
              <a:rPr lang="zh-TW" altLang="en-US" sz="2400" dirty="0" smtClean="0"/>
              <a:t>戰隊 </a:t>
            </a:r>
            <a:r>
              <a:rPr lang="en-US" altLang="zh-TW" sz="2400" dirty="0" smtClean="0"/>
              <a:t>CLG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Counter Logic Gaming</a:t>
            </a:r>
            <a:r>
              <a:rPr lang="zh-TW" altLang="en-US" sz="2400" dirty="0" smtClean="0"/>
              <a:t>）打中路位置，精湛的技術在全球有非常多的粉絲，更在今年取得美國傑出人才綠卡（</a:t>
            </a:r>
            <a:r>
              <a:rPr lang="en-US" altLang="zh-TW" sz="2400" dirty="0" smtClean="0"/>
              <a:t>EB-1A</a:t>
            </a:r>
            <a:r>
              <a:rPr lang="zh-TW" altLang="en-US" sz="2400" dirty="0" smtClean="0"/>
              <a:t>）。在中國、日本、台灣、歐洲都有許多韓國選手因為好成績被高薪禮聘，跟職業足球、籃球選手一樣，除了比賽薪水與獎金以外，還有許多代言收入、合法移民的機會，電競的傳播力更是無遠弗屆。</a:t>
            </a: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r>
              <a:rPr lang="zh-TW" altLang="en-US" sz="2400" dirty="0" smtClean="0"/>
              <a:t>臺灣初代電競選手黃鈺勝</a:t>
            </a:r>
            <a:r>
              <a:rPr lang="en-US" altLang="zh-TW" sz="2400" dirty="0" smtClean="0"/>
              <a:t>(G1 SEASON2 </a:t>
            </a:r>
            <a:r>
              <a:rPr lang="zh-TW" altLang="en-US" sz="2400" dirty="0" smtClean="0"/>
              <a:t>英雄聯盟世界賽 台灣區第二名 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的專訪來了解臺灣的電競產業與相關科系現況，讓我們釐清，當前的臺灣到底準備好了沒？孩子要怎麼踏上電競之路？家長又要如何面對孩子提出自己不熟悉夢想的當下呢？</a:t>
            </a: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r>
              <a:rPr lang="zh-TW" altLang="en-US" sz="2400" dirty="0" smtClean="0"/>
              <a:t>在高中的時候課業與電競對我來說都很重要，沒想過能夠靠電競維生。直到後來，才為了追尋自己的夢想，在大一下學期選擇肄業專心比賽，跟著第一代的職業隊每天練習八到九小時，沒幾個月就打進英雄聯盟世界大賽台灣區預選賽的第二名，也很快的在比完賽後覺得自己實力沒有這麼強，不適合當選手決定退役</a:t>
            </a: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r>
              <a:rPr lang="zh-TW" altLang="en-US" sz="2400" dirty="0" smtClean="0"/>
              <a:t>說實在話，真正的電競比賽與一班國中生想像的差很多，是非常疲憊的，五個人一隊，每天都必須面對實力相當的對手，無時無刻都要和對方五人拼戰術、想對策，通常全神貫注打完兩場就精疲力竭了。而且與一般人不同，你的每一個動作都有非常多人在同步觀看，每次失誤都是要遭受眾人唾棄，和「玩」遊戲有很大的落差，必須面對非常巨量的壓力。</a:t>
            </a: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endParaRPr lang="zh-TW" altLang="en-US" sz="2400" dirty="0" smtClean="0"/>
          </a:p>
          <a:p>
            <a:pPr defTabSz="922338" eaLnBrk="1" hangingPunct="1">
              <a:spcBef>
                <a:spcPct val="0"/>
              </a:spcBef>
            </a:pPr>
            <a:r>
              <a:rPr lang="zh-TW" altLang="en-US" sz="2400" dirty="0" smtClean="0"/>
              <a:t>目前在台灣只有非常少數的人可以當電競選手，冠軍只有五個人，也只有冠軍能被看見。和運動選手一樣</a:t>
            </a: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r>
              <a:rPr lang="zh-TW" altLang="en-US" sz="2400" dirty="0" smtClean="0"/>
              <a:t>電競選手最重要的特質就是得非常「不服輸」，必須把輸贏看得非常重，必須要有很強烈的得失心。要願意反省和承認錯誤，才能在每一次的勝負中看到自己的勝負。</a:t>
            </a: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r>
              <a:rPr lang="zh-TW" altLang="en-US" sz="2400" dirty="0" smtClean="0"/>
              <a:t>年根本不到 </a:t>
            </a:r>
            <a:r>
              <a:rPr lang="en-US" altLang="zh-TW" sz="2400" dirty="0" smtClean="0"/>
              <a:t>50 </a:t>
            </a:r>
            <a:r>
              <a:rPr lang="zh-TW" altLang="en-US" sz="2400" dirty="0" smtClean="0"/>
              <a:t>個，各個項目加起來全部也不到 </a:t>
            </a:r>
            <a:r>
              <a:rPr lang="en-US" altLang="zh-TW" sz="2400" dirty="0" smtClean="0"/>
              <a:t>200 </a:t>
            </a:r>
            <a:r>
              <a:rPr lang="zh-TW" altLang="en-US" sz="2400" dirty="0" smtClean="0"/>
              <a:t>人。每個行業都一樣，想要成為頂尖的人都必須要花費非常多的時間鍛鍊、磨練，還要犧牲許多自由與娛樂，無論是什麼行業都一樣，而「電競選手」代表的就是這樣頂尖的人。只有排名前幾名的人才會被電競公司看到。</a:t>
            </a: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endParaRPr lang="zh-TW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695860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185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5" tIns="45773" rIns="91545" bIns="45773"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7C4F9-CA51-4643-B166-8C61C0082036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5" tIns="45773" rIns="91545" bIns="45773"/>
          <a:lstStyle/>
          <a:p>
            <a:pPr defTabSz="922338" eaLnBrk="1" hangingPunct="1">
              <a:spcBef>
                <a:spcPct val="0"/>
              </a:spcBef>
            </a:pPr>
            <a:endParaRPr lang="zh-TW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1269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5" tIns="45773" rIns="91545" bIns="45773"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7C4F9-CA51-4643-B166-8C61C0082036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5" tIns="45773" rIns="91545" bIns="45773"/>
          <a:lstStyle/>
          <a:p>
            <a:pPr defTabSz="922338" eaLnBrk="1" hangingPunct="1">
              <a:spcBef>
                <a:spcPct val="0"/>
              </a:spcBef>
            </a:pPr>
            <a:r>
              <a:rPr lang="zh-TW" altLang="en-US" sz="2400" dirty="0" smtClean="0"/>
              <a:t>記憶力</a:t>
            </a: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r>
              <a:rPr lang="zh-TW" altLang="en-US" sz="2400" dirty="0" smtClean="0"/>
              <a:t>斯默爾的研究卻發現：比起年齡，過度使用</a:t>
            </a:r>
            <a:r>
              <a:rPr lang="en-US" altLang="zh-TW" sz="2400" dirty="0" smtClean="0"/>
              <a:t>3C</a:t>
            </a:r>
            <a:r>
              <a:rPr lang="zh-TW" altLang="en-US" sz="2400" dirty="0" smtClean="0"/>
              <a:t>產品等不良的生活習慣，更容易影響記憶力。</a:t>
            </a:r>
          </a:p>
          <a:p>
            <a:pPr defTabSz="922338" eaLnBrk="1" hangingPunct="1">
              <a:spcBef>
                <a:spcPct val="0"/>
              </a:spcBef>
            </a:pPr>
            <a:endParaRPr lang="zh-TW" altLang="en-US" sz="2400" dirty="0" smtClean="0"/>
          </a:p>
          <a:p>
            <a:pPr defTabSz="922338" eaLnBrk="1" hangingPunct="1">
              <a:spcBef>
                <a:spcPct val="0"/>
              </a:spcBef>
            </a:pPr>
            <a:endParaRPr lang="zh-TW" altLang="en-US" sz="2400" dirty="0" smtClean="0"/>
          </a:p>
          <a:p>
            <a:pPr defTabSz="922338" eaLnBrk="1" hangingPunct="1">
              <a:spcBef>
                <a:spcPct val="0"/>
              </a:spcBef>
            </a:pPr>
            <a:r>
              <a:rPr lang="zh-TW" altLang="en-US" sz="2400" dirty="0" smtClean="0"/>
              <a:t>「我們總是很喜歡讓大腦</a:t>
            </a:r>
            <a:r>
              <a:rPr lang="en-US" altLang="zh-TW" sz="2400" dirty="0" smtClean="0"/>
              <a:t>『</a:t>
            </a:r>
            <a:r>
              <a:rPr lang="zh-TW" altLang="en-US" sz="2400" dirty="0" smtClean="0"/>
              <a:t>多工（</a:t>
            </a:r>
            <a:r>
              <a:rPr lang="en-US" altLang="zh-TW" sz="2400" dirty="0" smtClean="0"/>
              <a:t>multitasking</a:t>
            </a:r>
            <a:r>
              <a:rPr lang="zh-TW" altLang="en-US" sz="2400" dirty="0" smtClean="0"/>
              <a:t>）</a:t>
            </a:r>
            <a:r>
              <a:rPr lang="en-US" altLang="zh-TW" sz="2400" dirty="0" smtClean="0"/>
              <a:t>』</a:t>
            </a:r>
          </a:p>
          <a:p>
            <a:pPr defTabSz="922338" eaLnBrk="1" hangingPunct="1">
              <a:spcBef>
                <a:spcPct val="0"/>
              </a:spcBef>
            </a:pPr>
            <a:r>
              <a:rPr lang="zh-TW" altLang="en-US" sz="2400" dirty="0" smtClean="0"/>
              <a:t>例如一邊上網搜尋資料，同時在臉書（</a:t>
            </a:r>
            <a:r>
              <a:rPr lang="en-US" altLang="zh-TW" sz="2400" dirty="0" err="1" smtClean="0"/>
              <a:t>facebook</a:t>
            </a:r>
            <a:r>
              <a:rPr lang="zh-TW" altLang="en-US" sz="2400" dirty="0" smtClean="0"/>
              <a:t>）上與朋友聊天，又在現實生活中跟同事對話，甚至處理日常工作。但是，其實我們的大腦並沒有那麼聰明，它在一個時間只能做一件事。」</a:t>
            </a:r>
          </a:p>
          <a:p>
            <a:pPr defTabSz="922338" eaLnBrk="1" hangingPunct="1">
              <a:spcBef>
                <a:spcPct val="0"/>
              </a:spcBef>
            </a:pPr>
            <a:endParaRPr lang="zh-TW" altLang="en-US" sz="2400" dirty="0" smtClean="0"/>
          </a:p>
          <a:p>
            <a:pPr defTabSz="922338" eaLnBrk="1" hangingPunct="1">
              <a:spcBef>
                <a:spcPct val="0"/>
              </a:spcBef>
            </a:pPr>
            <a:r>
              <a:rPr lang="zh-TW" altLang="en-US" sz="2400" dirty="0" smtClean="0"/>
              <a:t>斯默爾進一步解釋，腦部在記憶的時候，會分成兩個步驟：第一步，是將資訊放進大腦；第二步，則是從大腦裡提取資訊。</a:t>
            </a: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r>
              <a:rPr lang="zh-TW" altLang="en-US" sz="2400" dirty="0" smtClean="0"/>
              <a:t>「現代人因為太常使用臉書，不停接受過量的資訊，致使許多訊息無法有效地放進腦內，才會造成短期失憶。」</a:t>
            </a: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r>
              <a:rPr lang="zh-TW" altLang="en-US" sz="2400" dirty="0" smtClean="0"/>
              <a:t>同理心</a:t>
            </a: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r>
              <a:rPr lang="zh-TW" altLang="en-US" sz="2400" dirty="0" smtClean="0"/>
              <a:t>有可能較少與真實的同學互動</a:t>
            </a: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r>
              <a:rPr lang="zh-TW" altLang="en-US" sz="2400" dirty="0" smtClean="0"/>
              <a:t>有可能在網路上匿名的氣氛　會讓你看到很多聲音一樣的人　而認為自己的想法是對的</a:t>
            </a: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endParaRPr lang="zh-TW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95971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5" tIns="45773" rIns="91545" bIns="45773"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7C4F9-CA51-4643-B166-8C61C0082036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5" tIns="45773" rIns="91545" bIns="45773"/>
          <a:lstStyle/>
          <a:p>
            <a:r>
              <a:rPr lang="zh-TW" altLang="en-US" sz="2400" dirty="0" smtClean="0"/>
              <a:t>網路入侵了我們的世界 我們的世界似乎不太能脫離網路</a:t>
            </a:r>
            <a:endParaRPr lang="en-US" altLang="zh-TW" sz="2400" dirty="0" smtClean="0"/>
          </a:p>
          <a:p>
            <a:r>
              <a:rPr lang="zh-TW" altLang="en-US" sz="2400" dirty="0" smtClean="0"/>
              <a:t>需要與他好好相處不然可能會被控制住</a:t>
            </a:r>
            <a:endParaRPr lang="en-US" altLang="zh-TW" sz="2400" dirty="0" smtClean="0"/>
          </a:p>
          <a:p>
            <a:pPr defTabSz="922338" eaLnBrk="1" hangingPunct="1">
              <a:spcBef>
                <a:spcPct val="0"/>
              </a:spcBef>
            </a:pPr>
            <a:endParaRPr lang="zh-TW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322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改成學生常看的影片</a:t>
            </a:r>
            <a:r>
              <a:rPr lang="zh-TW" altLang="en-US" dirty="0"/>
              <a:t> </a:t>
            </a:r>
            <a:r>
              <a:rPr lang="zh-TW" altLang="en-US" dirty="0" smtClean="0"/>
              <a:t>或 手機有細</a:t>
            </a:r>
            <a:r>
              <a:rPr lang="en-US" altLang="zh-TW" dirty="0" smtClean="0"/>
              <a:t>!!!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493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 smtClean="0"/>
          </a:p>
          <a:p>
            <a:r>
              <a:rPr lang="zh-TW" altLang="en-US" sz="1200" dirty="0" smtClean="0">
                <a:solidFill>
                  <a:srgbClr val="FF0000"/>
                </a:solidFill>
              </a:rPr>
              <a:t>圖片再更改</a:t>
            </a:r>
            <a:r>
              <a:rPr lang="en-US" altLang="zh-TW" sz="1200" dirty="0" smtClean="0">
                <a:solidFill>
                  <a:srgbClr val="FF0000"/>
                </a:solidFill>
              </a:rPr>
              <a:t>!!!!!</a:t>
            </a:r>
            <a:r>
              <a:rPr lang="zh-TW" altLang="en-US" sz="1200" dirty="0" smtClean="0">
                <a:solidFill>
                  <a:srgbClr val="FF0000"/>
                </a:solidFill>
              </a:rPr>
              <a:t> 更改成更親近學生的</a:t>
            </a:r>
            <a:r>
              <a:rPr lang="en-US" altLang="zh-TW" sz="1200" dirty="0" smtClean="0">
                <a:solidFill>
                  <a:srgbClr val="FF0000"/>
                </a:solidFill>
              </a:rPr>
              <a:t>!</a:t>
            </a:r>
          </a:p>
          <a:p>
            <a:endParaRPr lang="en-US" altLang="zh-TW" sz="1200" dirty="0" smtClean="0"/>
          </a:p>
          <a:p>
            <a:endParaRPr lang="en-US" altLang="zh-TW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A22A-37F5-43FF-BE23-02ADCBD5EE9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37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66CB-0C64-4C46-8B84-58F907BC2BBC}" type="datetimeFigureOut">
              <a:rPr lang="zh-TW" altLang="en-US" smtClean="0"/>
              <a:t>2020/1/15/Wednesday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B6ED-C3DA-4C15-84E4-CAF7552BB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030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66CB-0C64-4C46-8B84-58F907BC2BBC}" type="datetimeFigureOut">
              <a:rPr lang="zh-TW" altLang="en-US" smtClean="0"/>
              <a:t>2020/1/15/Wednesday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B6ED-C3DA-4C15-84E4-CAF7552BB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27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66CB-0C64-4C46-8B84-58F907BC2BBC}" type="datetimeFigureOut">
              <a:rPr lang="zh-TW" altLang="en-US" smtClean="0"/>
              <a:t>2020/1/15/Wednesday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B6ED-C3DA-4C15-84E4-CAF7552BB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65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7247467" y="5516563"/>
            <a:ext cx="4224867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847418" y="6478588"/>
            <a:ext cx="4512733" cy="2143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800" b="0" i="0" u="none" strike="noStrike" kern="1200" cap="none" spc="0" normalizeH="0" baseline="0" noProof="0" smtClean="0">
                <a:ln>
                  <a:noFill/>
                </a:ln>
                <a:solidFill>
                  <a:srgbClr val="759E00"/>
                </a:solidFill>
                <a:effectLst/>
                <a:uLnTx/>
                <a:uFillTx/>
                <a:latin typeface="Tahoma" pitchFamily="34" charset="0"/>
                <a:ea typeface="新細明體" pitchFamily="18" charset="-120"/>
                <a:cs typeface="+mn-cs"/>
              </a:rPr>
              <a:t>ppt made by C. Chou, H. C. Wu, C. H. Tsai, C. M. Chang, 2010.4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3489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24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24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B96F93-F67B-4512-8B41-2CE86C33F024}" type="slidenum">
              <a:rPr kumimoji="1" lang="en-US" altLang="zh-TW" sz="240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sz="24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927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7182C5-5348-4A46-8335-2DC68E88ED26}" type="datetime1">
              <a:rPr kumimoji="1" lang="en-US" altLang="zh-TW" sz="240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1/15/2020</a:t>
            </a:fld>
            <a:endParaRPr kumimoji="1" lang="en-US" sz="24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2033" y="65246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EC1D4D-4AEC-4E34-9CDD-3F0067B61565}" type="slidenum">
              <a:rPr kumimoji="1" lang="en-US" altLang="zh-TW" sz="240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sz="24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536717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66CB-0C64-4C46-8B84-58F907BC2BBC}" type="datetimeFigureOut">
              <a:rPr lang="zh-TW" altLang="en-US" smtClean="0"/>
              <a:t>2020/1/15/Wednesday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B6ED-C3DA-4C15-84E4-CAF7552BB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493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7247467" y="5516563"/>
            <a:ext cx="4224867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847418" y="6478588"/>
            <a:ext cx="4512733" cy="2143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800" b="0" i="0" u="none" strike="noStrike" kern="1200" cap="none" spc="0" normalizeH="0" baseline="0" noProof="0" smtClean="0">
                <a:ln>
                  <a:noFill/>
                </a:ln>
                <a:solidFill>
                  <a:srgbClr val="759E00"/>
                </a:solidFill>
                <a:effectLst/>
                <a:uLnTx/>
                <a:uFillTx/>
                <a:latin typeface="Tahoma" pitchFamily="34" charset="0"/>
                <a:ea typeface="新細明體" pitchFamily="18" charset="-120"/>
                <a:cs typeface="+mn-cs"/>
              </a:rPr>
              <a:t>ppt made by C. Chou, H. C. Wu, C. H. Tsai, C. M. Chang, 2010.4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92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F1870D-B299-4C98-B3AB-4471BF641206}" type="datetime1">
              <a:rPr kumimoji="1" lang="en-US" altLang="zh-TW" sz="2400" smtClean="0">
                <a:solidFill>
                  <a:srgbClr val="000000"/>
                </a:solidFill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1/15/2020</a:t>
            </a:fld>
            <a:endParaRPr kumimoji="1" lang="en-US" sz="24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2033" y="65246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FB4626-8024-4293-B2FA-D03A0508A2A1}" type="slidenum">
              <a:rPr kumimoji="1" lang="en-US" altLang="zh-TW" sz="240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sz="24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731143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24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24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B96F93-F67B-4512-8B41-2CE86C33F024}" type="slidenum">
              <a:rPr kumimoji="1" lang="en-US" altLang="zh-TW" sz="240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sz="24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9287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7182C5-5348-4A46-8335-2DC68E88ED26}" type="datetime1">
              <a:rPr kumimoji="1" lang="en-US" altLang="zh-TW" sz="240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1/15/2020</a:t>
            </a:fld>
            <a:endParaRPr kumimoji="1" lang="en-US" sz="24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2033" y="65246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EC1D4D-4AEC-4E34-9CDD-3F0067B61565}" type="slidenum">
              <a:rPr kumimoji="1" lang="en-US" altLang="zh-TW" sz="240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sz="24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555848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66CB-0C64-4C46-8B84-58F907BC2BBC}" type="datetimeFigureOut">
              <a:rPr lang="zh-TW" altLang="en-US" smtClean="0"/>
              <a:t>2020/1/15/Wednesday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B6ED-C3DA-4C15-84E4-CAF7552BB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651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7247467" y="5516563"/>
            <a:ext cx="4224867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847418" y="6478588"/>
            <a:ext cx="4512733" cy="2143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800" b="0" i="0" u="none" strike="noStrike" kern="1200" cap="none" spc="0" normalizeH="0" baseline="0" noProof="0" smtClean="0">
                <a:ln>
                  <a:noFill/>
                </a:ln>
                <a:solidFill>
                  <a:srgbClr val="759E00"/>
                </a:solidFill>
                <a:effectLst/>
                <a:uLnTx/>
                <a:uFillTx/>
                <a:latin typeface="Tahoma" pitchFamily="34" charset="0"/>
                <a:ea typeface="新細明體" pitchFamily="18" charset="-120"/>
                <a:cs typeface="+mn-cs"/>
              </a:rPr>
              <a:t>ppt made by C. Chou, H. C. Wu, C. H. Tsai, C. M. Chang, 2010.4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6442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24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24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B96F93-F67B-4512-8B41-2CE86C33F024}" type="slidenum">
              <a:rPr kumimoji="1" lang="en-US" altLang="zh-TW" sz="240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sz="24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3817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7182C5-5348-4A46-8335-2DC68E88ED26}" type="datetime1">
              <a:rPr kumimoji="1" lang="en-US" altLang="zh-TW" sz="240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1/15/2020</a:t>
            </a:fld>
            <a:endParaRPr kumimoji="1" lang="en-US" sz="24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2033" y="65246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EC1D4D-4AEC-4E34-9CDD-3F0067B61565}" type="slidenum">
              <a:rPr kumimoji="1" lang="en-US" altLang="zh-TW" sz="240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sz="24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76610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66CB-0C64-4C46-8B84-58F907BC2BBC}" type="datetimeFigureOut">
              <a:rPr lang="zh-TW" altLang="en-US" smtClean="0"/>
              <a:t>2020/1/15/Wednesday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B6ED-C3DA-4C15-84E4-CAF7552BB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768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7247467" y="5516563"/>
            <a:ext cx="4224867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zh-TW" altLang="en-US" sz="2400" smtClean="0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847418" y="6478588"/>
            <a:ext cx="4512733" cy="2143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smtClean="0">
                <a:solidFill>
                  <a:srgbClr val="759E00"/>
                </a:solidFill>
                <a:latin typeface="Tahoma" pitchFamily="34" charset="0"/>
              </a:rPr>
              <a:t>ppt made by C. Chou, H. C. Wu, C. H. Tsai, C. M. Chang, 2010.4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432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fld id="{02234407-B58C-46F4-A6B6-BF8D459EC492}" type="datetime1">
              <a:rPr lang="en-US" altLang="zh-TW"/>
              <a:pPr>
                <a:defRPr/>
              </a:pPr>
              <a:t>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2033" y="65246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5F848AB-4090-4DB0-9768-AE0D6019EB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9892235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4822660-6DF9-4FBD-9F6A-10212DF3F5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3062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B2F73-1773-46FD-A884-6DCF8816CC33}" type="datetime1">
              <a:rPr lang="en-US" altLang="zh-TW"/>
              <a:pPr>
                <a:defRPr/>
              </a:pPr>
              <a:t>1/15/2020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2033" y="65246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28A5B-76D9-4A2E-B00B-3D34D89375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473108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66CB-0C64-4C46-8B84-58F907BC2BBC}" type="datetimeFigureOut">
              <a:rPr lang="zh-TW" altLang="en-US" smtClean="0"/>
              <a:t>2020/1/15/Wednesday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B6ED-C3DA-4C15-84E4-CAF7552BB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071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66CB-0C64-4C46-8B84-58F907BC2BBC}" type="datetimeFigureOut">
              <a:rPr lang="zh-TW" altLang="en-US" smtClean="0"/>
              <a:t>2020/1/15/Wednesday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B6ED-C3DA-4C15-84E4-CAF7552BB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478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66CB-0C64-4C46-8B84-58F907BC2BBC}" type="datetimeFigureOut">
              <a:rPr lang="zh-TW" altLang="en-US" smtClean="0"/>
              <a:t>2020/1/15/Wednesday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B6ED-C3DA-4C15-84E4-CAF7552BB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27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66CB-0C64-4C46-8B84-58F907BC2BBC}" type="datetimeFigureOut">
              <a:rPr lang="zh-TW" altLang="en-US" smtClean="0"/>
              <a:t>2020/1/15/Wednesday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B6ED-C3DA-4C15-84E4-CAF7552BB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34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66CB-0C64-4C46-8B84-58F907BC2BBC}" type="datetimeFigureOut">
              <a:rPr lang="zh-TW" altLang="en-US" smtClean="0"/>
              <a:t>2020/1/15/Wednesday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B6ED-C3DA-4C15-84E4-CAF7552BB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90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66CB-0C64-4C46-8B84-58F907BC2BBC}" type="datetimeFigureOut">
              <a:rPr lang="zh-TW" altLang="en-US" smtClean="0"/>
              <a:t>2020/1/15/Wednesday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B6ED-C3DA-4C15-84E4-CAF7552BB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84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66CB-0C64-4C46-8B84-58F907BC2BBC}" type="datetimeFigureOut">
              <a:rPr lang="zh-TW" altLang="en-US" smtClean="0"/>
              <a:t>2020/1/15/Wednesday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B6ED-C3DA-4C15-84E4-CAF7552BB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33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166CB-0C64-4C46-8B84-58F907BC2BBC}" type="datetimeFigureOut">
              <a:rPr lang="zh-TW" altLang="en-US" smtClean="0"/>
              <a:t>2020/1/15/Wednesday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7B6ED-C3DA-4C15-84E4-CAF7552BB8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163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1"/>
            <a:ext cx="10972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844676"/>
            <a:ext cx="109728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6069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kumimoji="1" sz="32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1"/>
            <a:ext cx="10972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844676"/>
            <a:ext cx="109728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6628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kumimoji="1" sz="32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1"/>
            <a:ext cx="10972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844676"/>
            <a:ext cx="109728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68807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kumimoji="1" sz="32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1"/>
            <a:ext cx="10972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844676"/>
            <a:ext cx="109728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8931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kumimoji="1" sz="32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7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7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7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7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1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openxmlformats.org/officeDocument/2006/relationships/image" Target="../media/image22.png"/><Relationship Id="rId10" Type="http://schemas.microsoft.com/office/2007/relationships/diagramDrawing" Target="../diagrams/drawing1.xml"/><Relationship Id="rId4" Type="http://schemas.openxmlformats.org/officeDocument/2006/relationships/hyperlink" Target="https://youtu.be/bFNpI0AZ3F0" TargetMode="External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DIN9g_S5e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hyperlink" Target="https://www.youtube.com/watch?v=ohXi93_OHSQ&amp;feature=youtu.b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teacher.edu.tw/Games.asp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5" Type="http://schemas.microsoft.com/office/2007/relationships/hdphoto" Target="../media/hdphoto7.wdp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aNEcru0nbDU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teacher.edu.tw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5" Type="http://schemas.openxmlformats.org/officeDocument/2006/relationships/image" Target="../media/image17.jpeg"/><Relationship Id="rId10" Type="http://schemas.openxmlformats.org/officeDocument/2006/relationships/image" Target="../media/image12.jp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jpe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7556" y="875849"/>
            <a:ext cx="8964613" cy="4451350"/>
          </a:xfrm>
          <a:prstGeom prst="rect">
            <a:avLst/>
          </a:prstGeom>
          <a:noFill/>
          <a:ln w="76200">
            <a:solidFill>
              <a:srgbClr val="FFCC99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indent="-361950" algn="ctr" eaLnBrk="1" hangingPunct="1">
              <a:spcBef>
                <a:spcPct val="15000"/>
              </a:spcBef>
              <a:buFontTx/>
              <a:buNone/>
              <a:defRPr/>
            </a:pPr>
            <a:endParaRPr lang="zh-TW" altLang="en-US" sz="1800" kern="0" dirty="0" smtClean="0"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hangingPunct="1">
              <a:spcBef>
                <a:spcPct val="35000"/>
              </a:spcBef>
              <a:buFontTx/>
              <a:buNone/>
              <a:defRPr/>
            </a:pPr>
            <a:r>
              <a:rPr lang="zh-TW" altLang="en-US" sz="2400" b="0" kern="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400" b="0" kern="0" dirty="0" smtClean="0">
                <a:latin typeface="微軟正黑體" pitchFamily="34" charset="-120"/>
                <a:ea typeface="微軟正黑體" pitchFamily="34" charset="-120"/>
              </a:rPr>
            </a:br>
            <a:endParaRPr lang="en-US" altLang="zh-TW" b="0" kern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77862" y="600612"/>
            <a:ext cx="9144000" cy="390418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你被網路綁架了嗎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通霄國中網路沉迷宣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</a:t>
            </a:r>
            <a:endParaRPr lang="zh-TW" alt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17" b="98561" l="2210" r="99448">
                        <a14:foregroundMark x1="39227" y1="72302" x2="30939" y2="91367"/>
                        <a14:foregroundMark x1="71271" y1="70504" x2="99448" y2="98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290" b="6984"/>
          <a:stretch/>
        </p:blipFill>
        <p:spPr>
          <a:xfrm>
            <a:off x="2113808" y="3063211"/>
            <a:ext cx="2434440" cy="343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17627" y="2048091"/>
            <a:ext cx="9856560" cy="45005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indent="-361950" eaLnBrk="1" hangingPunct="1">
              <a:spcBef>
                <a:spcPct val="35000"/>
              </a:spcBef>
              <a:buNone/>
              <a:defRPr/>
            </a:pPr>
            <a:r>
              <a:rPr lang="en-US" altLang="zh-TW" sz="3600" b="0" dirty="0" smtClean="0"/>
              <a:t>2018</a:t>
            </a:r>
            <a:r>
              <a:rPr lang="zh-TW" altLang="en-US" sz="3600" b="0" dirty="0" smtClean="0"/>
              <a:t>年世界</a:t>
            </a:r>
            <a:r>
              <a:rPr lang="zh-TW" altLang="en-US" sz="3600" b="0" dirty="0"/>
              <a:t>衛生組織（</a:t>
            </a:r>
            <a:r>
              <a:rPr lang="en-US" altLang="zh-TW" sz="3600" b="0" dirty="0"/>
              <a:t>WHO</a:t>
            </a:r>
            <a:r>
              <a:rPr lang="zh-TW" altLang="en-US" sz="3600" b="0" dirty="0" smtClean="0"/>
              <a:t>）宣佈</a:t>
            </a:r>
            <a:endParaRPr lang="en-US" altLang="zh-TW" sz="3600" b="0" dirty="0" smtClean="0"/>
          </a:p>
          <a:p>
            <a:pPr marL="361950" indent="-361950" eaLnBrk="1" hangingPunct="1">
              <a:spcBef>
                <a:spcPct val="35000"/>
              </a:spcBef>
              <a:buNone/>
              <a:defRPr/>
            </a:pPr>
            <a:r>
              <a:rPr lang="zh-TW" altLang="en-US" sz="3600" dirty="0" smtClean="0">
                <a:solidFill>
                  <a:srgbClr val="C00000"/>
                </a:solidFill>
              </a:rPr>
              <a:t>「</a:t>
            </a:r>
            <a:r>
              <a:rPr lang="zh-TW" altLang="en-US" sz="3600" dirty="0">
                <a:solidFill>
                  <a:srgbClr val="C00000"/>
                </a:solidFill>
              </a:rPr>
              <a:t>網路遊戲</a:t>
            </a:r>
            <a:r>
              <a:rPr lang="zh-TW" altLang="en-US" sz="3600" dirty="0" smtClean="0">
                <a:solidFill>
                  <a:srgbClr val="C00000"/>
                </a:solidFill>
              </a:rPr>
              <a:t>成癮」</a:t>
            </a:r>
            <a:r>
              <a:rPr lang="zh-TW" altLang="en-US" sz="3600" b="0" dirty="0" smtClean="0"/>
              <a:t>納入疾病範圍</a:t>
            </a:r>
            <a:endParaRPr lang="en-US" altLang="zh-TW" sz="3600" b="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39827" y="723901"/>
            <a:ext cx="6104121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zh-TW" altLang="en-US" sz="4800" dirty="0" smtClean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過度使用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6717" y="4092430"/>
            <a:ext cx="8509000" cy="1335149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r>
              <a:rPr lang="zh-TW" altLang="en-US" b="0" kern="0" dirty="0" smtClean="0">
                <a:latin typeface="思源黑體" panose="020B0500000000000000" pitchFamily="34" charset="-120"/>
                <a:ea typeface="思源黑體" panose="020B0500000000000000" pitchFamily="34" charset="-120"/>
              </a:rPr>
              <a:t>亞洲大學與中國醫藥大學合作開設全國第一個</a:t>
            </a:r>
            <a:r>
              <a:rPr lang="zh-TW" altLang="en-US" kern="0" dirty="0" smtClean="0">
                <a:latin typeface="思源黑體" panose="020B0500000000000000" pitchFamily="34" charset="-120"/>
                <a:ea typeface="思源黑體" panose="020B0500000000000000" pitchFamily="34" charset="-120"/>
              </a:rPr>
              <a:t>「網路成癮門診」</a:t>
            </a:r>
            <a:endParaRPr lang="en-US" altLang="zh-TW" kern="0" dirty="0" smtClean="0">
              <a:latin typeface="思源黑體" panose="020B0500000000000000" pitchFamily="34" charset="-120"/>
              <a:ea typeface="思源黑體" panose="020B0500000000000000" pitchFamily="34" charset="-120"/>
            </a:endParaRPr>
          </a:p>
          <a:p>
            <a:pPr marL="0" indent="0" algn="r">
              <a:buNone/>
              <a:defRPr/>
            </a:pPr>
            <a:r>
              <a:rPr lang="en-US" altLang="zh-TW" sz="1200" b="0" kern="0" dirty="0" smtClean="0">
                <a:latin typeface="思源黑體" panose="020B0500000000000000" pitchFamily="34" charset="-120"/>
                <a:ea typeface="思源黑體" panose="020B0500000000000000" pitchFamily="34" charset="-120"/>
              </a:rPr>
              <a:t>2012/7/24  </a:t>
            </a:r>
            <a:r>
              <a:rPr lang="zh-TW" altLang="en-US" sz="1200" b="0" kern="0" dirty="0" smtClean="0">
                <a:latin typeface="思源黑體" panose="020B0500000000000000" pitchFamily="34" charset="-120"/>
                <a:ea typeface="思源黑體" panose="020B0500000000000000" pitchFamily="34" charset="-120"/>
              </a:rPr>
              <a:t>聯合晚報</a:t>
            </a:r>
            <a:r>
              <a:rPr lang="en-US" altLang="zh-TW" sz="1200" b="0" kern="0" dirty="0" smtClean="0">
                <a:latin typeface="思源黑體" panose="020B0500000000000000" pitchFamily="34" charset="-120"/>
                <a:ea typeface="思源黑體" panose="020B0500000000000000" pitchFamily="34" charset="-120"/>
              </a:rPr>
              <a:t>/</a:t>
            </a:r>
            <a:r>
              <a:rPr lang="en-US" altLang="zh-TW" sz="1200" b="0" kern="0" dirty="0" err="1" smtClean="0">
                <a:latin typeface="思源黑體" panose="020B0500000000000000" pitchFamily="34" charset="-120"/>
                <a:ea typeface="思源黑體" panose="020B0500000000000000" pitchFamily="34" charset="-120"/>
              </a:rPr>
              <a:t>A10</a:t>
            </a:r>
            <a:r>
              <a:rPr lang="zh-TW" altLang="en-US" sz="1200" b="0" kern="0" dirty="0" smtClean="0">
                <a:latin typeface="思源黑體" panose="020B0500000000000000" pitchFamily="34" charset="-120"/>
                <a:ea typeface="思源黑體" panose="020B0500000000000000" pitchFamily="34" charset="-120"/>
              </a:rPr>
              <a:t>版</a:t>
            </a:r>
            <a:r>
              <a:rPr lang="en-US" altLang="zh-TW" sz="1200" b="0" kern="0" dirty="0" smtClean="0">
                <a:latin typeface="思源黑體" panose="020B0500000000000000" pitchFamily="34" charset="-120"/>
                <a:ea typeface="思源黑體" panose="020B0500000000000000" pitchFamily="34" charset="-120"/>
              </a:rPr>
              <a:t>/</a:t>
            </a:r>
            <a:r>
              <a:rPr lang="zh-TW" altLang="en-US" sz="1200" b="0" kern="0" dirty="0" smtClean="0">
                <a:latin typeface="思源黑體" panose="020B0500000000000000" pitchFamily="34" charset="-120"/>
                <a:ea typeface="思源黑體" panose="020B0500000000000000" pitchFamily="34" charset="-120"/>
              </a:rPr>
              <a:t>大都會</a:t>
            </a:r>
            <a:endParaRPr lang="zh-TW" altLang="en-US" sz="1200" b="0" kern="0" dirty="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48555" y="731104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4800" b="1" kern="0" dirty="0">
                <a:solidFill>
                  <a:srgbClr val="2D2D8A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j-cs"/>
              </a:rPr>
              <a:t>－造成網路成癮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01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2224" y="858888"/>
            <a:ext cx="8964612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zh-TW" altLang="en-US" sz="4800" dirty="0" smtClean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網路成癮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2512" y="4728234"/>
            <a:ext cx="3100304" cy="58320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不能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克制上網的衝動</a:t>
            </a:r>
            <a:endParaRPr lang="en-US" altLang="zh-TW" sz="2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19301" y="4635090"/>
            <a:ext cx="5287300" cy="58320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不能上網出現身心反應</a:t>
            </a:r>
            <a:endParaRPr lang="en-US" altLang="zh-TW" sz="24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焦慮、失眠</a:t>
            </a:r>
            <a:endParaRPr lang="en-US" altLang="zh-TW" sz="2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741557" y="4605585"/>
            <a:ext cx="10310562" cy="58320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上網時間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</a:t>
            </a:r>
            <a:endParaRPr lang="en-US" altLang="zh-TW" sz="24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越來越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長才能獲得滿足</a:t>
            </a:r>
            <a:endParaRPr lang="en-US" altLang="zh-TW" sz="2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46" y="437936"/>
            <a:ext cx="1680103" cy="168010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86983" y="5693168"/>
            <a:ext cx="8964612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zh-TW" alt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→</a:t>
            </a:r>
            <a:r>
              <a:rPr lang="zh-TW" altLang="en-US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影響</a:t>
            </a:r>
            <a:r>
              <a:rPr lang="zh-TW" alt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正常生活作息與身體健康</a:t>
            </a:r>
          </a:p>
        </p:txBody>
      </p:sp>
      <p:sp>
        <p:nvSpPr>
          <p:cNvPr id="3" name="矩形 2"/>
          <p:cNvSpPr/>
          <p:nvPr/>
        </p:nvSpPr>
        <p:spPr>
          <a:xfrm>
            <a:off x="4939466" y="5776126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Roboto"/>
                <a:hlinkClick r:id="rId4"/>
              </a:rPr>
              <a:t>https://youtu.be/bFNpI0AZ3F0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/>
          <a:srcRect l="16875" t="20741" r="42014" b="33580"/>
          <a:stretch/>
        </p:blipFill>
        <p:spPr>
          <a:xfrm>
            <a:off x="3919301" y="5600024"/>
            <a:ext cx="1020165" cy="637603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76507592"/>
              </p:ext>
            </p:extLst>
          </p:nvPr>
        </p:nvGraphicFramePr>
        <p:xfrm>
          <a:off x="362224" y="1991715"/>
          <a:ext cx="10410162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1152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3" grpId="0"/>
      <p:bldP spid="3" grpId="1"/>
      <p:bldGraphic spid="1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 l="8684" t="19914" r="8299" b="26215"/>
          <a:stretch/>
        </p:blipFill>
        <p:spPr bwMode="auto">
          <a:xfrm>
            <a:off x="1567544" y="1223158"/>
            <a:ext cx="9310254" cy="483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圖片 3" descr="s128_halloween201901_30_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970" y="255320"/>
            <a:ext cx="894926" cy="111005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643851" y="1507585"/>
            <a:ext cx="3000547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國中奪冠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l="6214" t="73745" r="2308" b="15626"/>
          <a:stretch/>
        </p:blipFill>
        <p:spPr bwMode="auto">
          <a:xfrm>
            <a:off x="1742026" y="7802088"/>
            <a:ext cx="8804198" cy="81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48249" y="2173018"/>
            <a:ext cx="3230089" cy="3883398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indent="-361950" eaLnBrk="1" hangingPunct="1">
              <a:spcBef>
                <a:spcPct val="35000"/>
              </a:spcBef>
              <a:buNone/>
              <a:defRPr/>
            </a:pPr>
            <a:r>
              <a:rPr lang="zh-TW" altLang="en-US" sz="2400" b="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400" b="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en-US" altLang="zh-TW" b="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172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4261" y="5702159"/>
            <a:ext cx="7276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accent4"/>
                </a:solidFill>
                <a:hlinkClick r:id="rId3"/>
              </a:rPr>
              <a:t>影片</a:t>
            </a:r>
            <a:r>
              <a:rPr lang="en-US" altLang="zh-TW" dirty="0" smtClean="0">
                <a:solidFill>
                  <a:schemeClr val="accent4"/>
                </a:solidFill>
                <a:hlinkClick r:id="rId3"/>
              </a:rPr>
              <a:t>2</a:t>
            </a:r>
            <a:r>
              <a:rPr lang="zh-TW" altLang="en-US" dirty="0" smtClean="0">
                <a:solidFill>
                  <a:schemeClr val="accent4"/>
                </a:solidFill>
                <a:hlinkClick r:id="rId3"/>
              </a:rPr>
              <a:t>　網路成癮的內心世界</a:t>
            </a:r>
            <a:r>
              <a:rPr lang="en-US" altLang="zh-TW" dirty="0" smtClean="0">
                <a:solidFill>
                  <a:schemeClr val="accent4"/>
                </a:solidFill>
                <a:hlinkClick r:id="rId3"/>
              </a:rPr>
              <a:t>(5</a:t>
            </a:r>
            <a:r>
              <a:rPr lang="zh-TW" altLang="en-US" dirty="0" smtClean="0">
                <a:solidFill>
                  <a:schemeClr val="accent4"/>
                </a:solidFill>
                <a:hlinkClick r:id="rId3"/>
              </a:rPr>
              <a:t>分鐘</a:t>
            </a:r>
            <a:r>
              <a:rPr lang="en-US" altLang="zh-TW" dirty="0" smtClean="0">
                <a:solidFill>
                  <a:schemeClr val="accent4"/>
                </a:solidFill>
                <a:hlinkClick r:id="rId3"/>
              </a:rPr>
              <a:t>)</a:t>
            </a:r>
            <a:r>
              <a:rPr lang="zh-TW" altLang="en-US" dirty="0" smtClean="0">
                <a:solidFill>
                  <a:schemeClr val="accent4"/>
                </a:solidFill>
                <a:hlinkClick r:id="rId3"/>
              </a:rPr>
              <a:t>　</a:t>
            </a:r>
            <a:r>
              <a:rPr lang="en-US" altLang="zh-TW" dirty="0" smtClean="0">
                <a:solidFill>
                  <a:schemeClr val="accent4"/>
                </a:solidFill>
                <a:hlinkClick r:id="rId3"/>
              </a:rPr>
              <a:t>:</a:t>
            </a:r>
          </a:p>
          <a:p>
            <a:r>
              <a:rPr lang="zh-TW" altLang="en-US" dirty="0" smtClean="0">
                <a:hlinkClick r:id="rId3"/>
              </a:rPr>
              <a:t> </a:t>
            </a:r>
            <a:r>
              <a:rPr lang="en-US" altLang="zh-TW" dirty="0" smtClean="0">
                <a:hlinkClick r:id="rId4"/>
              </a:rPr>
              <a:t>https://www.youtube.com/watch?v=ohXi93_OHSQ&amp;feature=youtu.be</a:t>
            </a:r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/>
          <a:srcRect l="9063" t="17407" r="35938" b="25556"/>
          <a:stretch/>
        </p:blipFill>
        <p:spPr>
          <a:xfrm>
            <a:off x="466887" y="1226819"/>
            <a:ext cx="7282543" cy="424815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235803" y="172963"/>
            <a:ext cx="9387714" cy="87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/>
            <a:r>
              <a:rPr lang="zh-TW" altLang="en-US" sz="4800" kern="0" dirty="0" smtClean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為什麼網路成癮？</a:t>
            </a:r>
          </a:p>
        </p:txBody>
      </p:sp>
      <p:sp>
        <p:nvSpPr>
          <p:cNvPr id="8" name="雲朵形圖說文字 7"/>
          <p:cNvSpPr/>
          <p:nvPr/>
        </p:nvSpPr>
        <p:spPr>
          <a:xfrm>
            <a:off x="8333170" y="4125991"/>
            <a:ext cx="3595913" cy="1348978"/>
          </a:xfrm>
          <a:prstGeom prst="cloudCallout">
            <a:avLst>
              <a:gd name="adj1" fmla="val 42463"/>
              <a:gd name="adj2" fmla="val -898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網路世界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滿足了什需求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雲朵形圖說文字 8"/>
          <p:cNvSpPr/>
          <p:nvPr/>
        </p:nvSpPr>
        <p:spPr>
          <a:xfrm>
            <a:off x="8151911" y="2037930"/>
            <a:ext cx="3595913" cy="1369761"/>
          </a:xfrm>
          <a:prstGeom prst="cloudCallout">
            <a:avLst>
              <a:gd name="adj1" fmla="val 42463"/>
              <a:gd name="adj2" fmla="val -898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為什麼成癮？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53993" y="344449"/>
            <a:ext cx="300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kern="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3600" kern="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滿足了什麼</a:t>
            </a:r>
            <a:r>
              <a:rPr lang="en-US" altLang="zh-TW" sz="3600" kern="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?)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14056" y="475690"/>
            <a:ext cx="8964612" cy="87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/>
            <a:r>
              <a:rPr lang="zh-TW" altLang="en-US" sz="4800" kern="0" dirty="0" smtClean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生而為人的需求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 t="2048" b="12813"/>
          <a:stretch/>
        </p:blipFill>
        <p:spPr>
          <a:xfrm>
            <a:off x="1721922" y="1456129"/>
            <a:ext cx="9374718" cy="540187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8" b="100000" l="4962" r="100000">
                        <a14:foregroundMark x1="19084" y1="71503" x2="37405" y2="69948"/>
                        <a14:foregroundMark x1="16412" y1="62694" x2="35115" y2="67876"/>
                        <a14:foregroundMark x1="74046" y1="68394" x2="90076" y2="68394"/>
                        <a14:foregroundMark x1="52672" y1="23834" x2="50763" y2="32124"/>
                        <a14:foregroundMark x1="65267" y1="10881" x2="66031" y2="15544"/>
                        <a14:backgroundMark x1="20611" y1="60104" x2="11450" y2="82902"/>
                        <a14:backgroundMark x1="20229" y1="63731" x2="27863" y2="77720"/>
                        <a14:backgroundMark x1="20229" y1="53886" x2="29008" y2="78756"/>
                        <a14:backgroundMark x1="86260" y1="63731" x2="80534" y2="83420"/>
                        <a14:backgroundMark x1="81679" y1="68394" x2="68702" y2="90155"/>
                        <a14:backgroundMark x1="74809" y1="77720" x2="84733" y2="59585"/>
                        <a14:backgroundMark x1="81679" y1="68394" x2="91603" y2="64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354">
            <a:off x="8382886" y="424107"/>
            <a:ext cx="1325867" cy="9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32" y="6858000"/>
            <a:ext cx="9149387" cy="2423679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8864681" y="7433211"/>
            <a:ext cx="9132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i="1" dirty="0" smtClean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當在</a:t>
            </a:r>
            <a:r>
              <a:rPr lang="zh-TW" altLang="en-US" sz="3600" i="1" dirty="0" smtClean="0">
                <a:solidFill>
                  <a:srgbClr val="C0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網路</a:t>
            </a:r>
            <a:r>
              <a:rPr lang="zh-TW" altLang="en-US" sz="3600" i="1" dirty="0" smtClean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一切都滿足了</a:t>
            </a:r>
            <a:endParaRPr lang="en-US" altLang="zh-TW" sz="3600" i="1" dirty="0" smtClean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algn="ctr"/>
            <a:endParaRPr lang="en-US" altLang="zh-TW" sz="3600" i="1" dirty="0" smtClean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algn="ctr"/>
            <a:r>
              <a:rPr lang="zh-TW" altLang="en-US" sz="3600" i="1" dirty="0" smtClean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誰還需要</a:t>
            </a:r>
            <a:r>
              <a:rPr lang="zh-TW" altLang="en-US" sz="3600" i="1" dirty="0" smtClean="0">
                <a:solidFill>
                  <a:srgbClr val="C0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現實</a:t>
            </a:r>
            <a:r>
              <a:rPr lang="zh-TW" altLang="en-US" sz="3600" i="1" dirty="0" smtClean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中努力獲取的小滿足</a:t>
            </a:r>
            <a:r>
              <a:rPr lang="zh-TW" altLang="en-US" sz="3600" i="1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9" y="588541"/>
            <a:ext cx="11195892" cy="253365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10981" y="4671579"/>
            <a:ext cx="3084178" cy="914399"/>
          </a:xfrm>
          <a:prstGeom prst="rect">
            <a:avLst/>
          </a:prstGeom>
          <a:solidFill>
            <a:schemeClr val="accent3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/>
            <a:r>
              <a:rPr lang="zh-TW" altLang="en-US" sz="4000" kern="0" dirty="0" smtClean="0">
                <a:solidFill>
                  <a:schemeClr val="tx1"/>
                </a:solidFill>
                <a:effectLst/>
                <a:latin typeface="王漢宗中仿宋繁" panose="02000500000000000000" pitchFamily="2" charset="-120"/>
                <a:ea typeface="王漢宗中仿宋繁" panose="02000500000000000000" pitchFamily="2" charset="-120"/>
              </a:rPr>
              <a:t>虛擬</a:t>
            </a:r>
            <a:r>
              <a:rPr lang="en-US" altLang="zh-TW" sz="4000" kern="0" dirty="0" smtClean="0">
                <a:solidFill>
                  <a:schemeClr val="tx1"/>
                </a:solidFill>
                <a:effectLst/>
                <a:latin typeface="王漢宗中仿宋繁" panose="02000500000000000000" pitchFamily="2" charset="-120"/>
                <a:ea typeface="王漢宗中仿宋繁" panose="02000500000000000000" pitchFamily="2" charset="-120"/>
              </a:rPr>
              <a:t>V.S</a:t>
            </a:r>
            <a:r>
              <a:rPr lang="zh-TW" altLang="en-US" sz="4000" kern="0" dirty="0" smtClean="0">
                <a:solidFill>
                  <a:schemeClr val="tx1"/>
                </a:solidFill>
                <a:effectLst/>
                <a:latin typeface="王漢宗中仿宋繁" panose="02000500000000000000" pitchFamily="2" charset="-120"/>
                <a:ea typeface="王漢宗中仿宋繁" panose="02000500000000000000" pitchFamily="2" charset="-120"/>
              </a:rPr>
              <a:t>現實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148" l="3226" r="89785">
                        <a14:foregroundMark x1="32258" y1="52593" x2="22043" y2="78519"/>
                        <a14:foregroundMark x1="48925" y1="57407" x2="45699" y2="91111"/>
                        <a14:foregroundMark x1="63978" y1="59259" x2="63978" y2="89630"/>
                        <a14:foregroundMark x1="63978" y1="59630" x2="68280" y2="87407"/>
                        <a14:foregroundMark x1="65591" y1="66296" x2="79570" y2="88889"/>
                        <a14:foregroundMark x1="19892" y1="66667" x2="3763" y2="79259"/>
                        <a14:foregroundMark x1="22043" y1="62593" x2="10753" y2="84074"/>
                        <a14:foregroundMark x1="19892" y1="79630" x2="22043" y2="91852"/>
                        <a14:foregroundMark x1="39247" y1="78519" x2="32796" y2="95926"/>
                        <a14:foregroundMark x1="26882" y1="77037" x2="10753" y2="90000"/>
                        <a14:foregroundMark x1="53226" y1="81481" x2="61828" y2="9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810" t="3357" r="-4784" b="19520"/>
          <a:stretch/>
        </p:blipFill>
        <p:spPr>
          <a:xfrm>
            <a:off x="6555180" y="3204987"/>
            <a:ext cx="3218212" cy="3348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979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 idx="4294967295"/>
          </p:nvPr>
        </p:nvSpPr>
        <p:spPr>
          <a:xfrm>
            <a:off x="494707" y="41972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zh-TW" altLang="en-US" sz="4800" dirty="0" smtClean="0">
                <a:solidFill>
                  <a:schemeClr val="accent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網路沉迷自我檢視 </a:t>
            </a:r>
            <a:r>
              <a:rPr lang="en-US" altLang="zh-TW" sz="4800" dirty="0" smtClean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Yes or No</a:t>
            </a:r>
          </a:p>
        </p:txBody>
      </p:sp>
      <p:sp>
        <p:nvSpPr>
          <p:cNvPr id="7" name="矩形 6"/>
          <p:cNvSpPr/>
          <p:nvPr/>
        </p:nvSpPr>
        <p:spPr>
          <a:xfrm>
            <a:off x="8724307" y="806559"/>
            <a:ext cx="3224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chemeClr val="accent6"/>
                </a:solidFill>
              </a:rPr>
              <a:t>(</a:t>
            </a:r>
            <a:r>
              <a:rPr lang="en-US" altLang="zh-TW" dirty="0">
                <a:solidFill>
                  <a:schemeClr val="accent6"/>
                </a:solidFill>
              </a:rPr>
              <a:t>Dr. Kimberly Young</a:t>
            </a:r>
            <a:r>
              <a:rPr lang="zh-TW" altLang="en-US" dirty="0">
                <a:solidFill>
                  <a:schemeClr val="accent6"/>
                </a:solidFill>
              </a:rPr>
              <a:t>檢測標準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24871" t="39756" r="43978" b="37168"/>
          <a:stretch/>
        </p:blipFill>
        <p:spPr>
          <a:xfrm>
            <a:off x="3695687" y="3306158"/>
            <a:ext cx="5129808" cy="213755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77867" y="2734658"/>
            <a:ext cx="4685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hlinkClick r:id="rId4"/>
              </a:rPr>
              <a:t>小測驗</a:t>
            </a:r>
            <a:r>
              <a:rPr lang="en-US" altLang="zh-TW" dirty="0" smtClean="0">
                <a:hlinkClick r:id="rId4"/>
              </a:rPr>
              <a:t>:</a:t>
            </a:r>
            <a:r>
              <a:rPr lang="zh-TW" altLang="en-US" dirty="0" smtClean="0">
                <a:hlinkClick r:id="rId4"/>
              </a:rPr>
              <a:t> </a:t>
            </a:r>
            <a:r>
              <a:rPr lang="en-US" altLang="zh-TW" dirty="0" smtClean="0">
                <a:hlinkClick r:id="rId4"/>
              </a:rPr>
              <a:t>https</a:t>
            </a:r>
            <a:r>
              <a:rPr lang="en-US" altLang="zh-TW" dirty="0">
                <a:hlinkClick r:id="rId4"/>
              </a:rPr>
              <a:t>://eteacher.edu.tw/Games.aspx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57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 idx="4294967295"/>
          </p:nvPr>
        </p:nvSpPr>
        <p:spPr>
          <a:xfrm>
            <a:off x="494707" y="41972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zh-TW" altLang="en-US" sz="4800" dirty="0" smtClean="0">
                <a:solidFill>
                  <a:schemeClr val="accent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網路沉迷自我檢視 </a:t>
            </a:r>
            <a:r>
              <a:rPr lang="en-US" altLang="zh-TW" sz="4800" dirty="0" smtClean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Yes or No</a:t>
            </a:r>
          </a:p>
        </p:txBody>
      </p:sp>
      <p:sp>
        <p:nvSpPr>
          <p:cNvPr id="3" name="矩形 2"/>
          <p:cNvSpPr/>
          <p:nvPr/>
        </p:nvSpPr>
        <p:spPr>
          <a:xfrm>
            <a:off x="589049" y="1410208"/>
            <a:ext cx="11093631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ts val="4900"/>
              </a:lnSpc>
            </a:pPr>
            <a:r>
              <a:rPr lang="en-US" altLang="zh-TW" sz="2800" dirty="0" smtClean="0"/>
              <a:t>1</a:t>
            </a:r>
            <a:r>
              <a:rPr lang="en-US" altLang="zh-TW" sz="2800" dirty="0" smtClean="0">
                <a:solidFill>
                  <a:srgbClr val="00B050"/>
                </a:solidFill>
              </a:rPr>
              <a:t>. </a:t>
            </a:r>
            <a:r>
              <a:rPr lang="zh-TW" altLang="zh-TW" sz="2800" dirty="0" smtClean="0">
                <a:solidFill>
                  <a:srgbClr val="00B050"/>
                </a:solidFill>
              </a:rPr>
              <a:t>一直想著網路上的一切</a:t>
            </a:r>
            <a:r>
              <a:rPr lang="zh-TW" altLang="zh-TW" dirty="0" smtClean="0">
                <a:solidFill>
                  <a:srgbClr val="00B050"/>
                </a:solidFill>
              </a:rPr>
              <a:t>　</a:t>
            </a:r>
            <a:r>
              <a:rPr lang="en-US" altLang="zh-TW" sz="2000" dirty="0" smtClean="0">
                <a:solidFill>
                  <a:srgbClr val="00B050"/>
                </a:solidFill>
              </a:rPr>
              <a:t>(</a:t>
            </a:r>
            <a:r>
              <a:rPr lang="zh-TW" altLang="zh-TW" sz="2000" dirty="0" smtClean="0">
                <a:solidFill>
                  <a:srgbClr val="00B050"/>
                </a:solidFill>
              </a:rPr>
              <a:t>包括上網發生的事情；接下來在網路上又會有什麼事發生？）</a:t>
            </a:r>
            <a:endParaRPr lang="zh-TW" altLang="zh-TW" sz="3200" dirty="0" smtClean="0">
              <a:solidFill>
                <a:srgbClr val="00B050"/>
              </a:solidFill>
            </a:endParaRPr>
          </a:p>
          <a:p>
            <a:pPr fontAlgn="t">
              <a:lnSpc>
                <a:spcPts val="4900"/>
              </a:lnSpc>
            </a:pPr>
            <a:r>
              <a:rPr lang="en-US" altLang="zh-TW" sz="2800" dirty="0" smtClean="0"/>
              <a:t>2. </a:t>
            </a:r>
            <a:r>
              <a:rPr lang="zh-TW" altLang="zh-TW" sz="2800" dirty="0" smtClean="0"/>
              <a:t>覺得上網時間一次比一次久，才能滿足上網的需求？</a:t>
            </a:r>
          </a:p>
          <a:p>
            <a:pPr fontAlgn="t">
              <a:lnSpc>
                <a:spcPts val="4900"/>
              </a:lnSpc>
            </a:pPr>
            <a:r>
              <a:rPr lang="en-US" altLang="zh-TW" sz="2800" dirty="0" smtClean="0"/>
              <a:t>3. </a:t>
            </a:r>
            <a:r>
              <a:rPr lang="zh-TW" altLang="zh-TW" sz="2800" dirty="0" smtClean="0">
                <a:solidFill>
                  <a:srgbClr val="00B050"/>
                </a:solidFill>
              </a:rPr>
              <a:t>無法控制自己的上網時間，上了網就停不下來？</a:t>
            </a:r>
          </a:p>
          <a:p>
            <a:pPr fontAlgn="t">
              <a:lnSpc>
                <a:spcPts val="4900"/>
              </a:lnSpc>
            </a:pPr>
            <a:r>
              <a:rPr lang="en-US" altLang="zh-TW" sz="2800" dirty="0" smtClean="0"/>
              <a:t>4. </a:t>
            </a:r>
            <a:r>
              <a:rPr lang="zh-TW" altLang="zh-TW" sz="2800" dirty="0" smtClean="0"/>
              <a:t>當離線或不能上網時，會覺得不安、容易生氣、沮喪？</a:t>
            </a:r>
          </a:p>
          <a:p>
            <a:pPr fontAlgn="t">
              <a:lnSpc>
                <a:spcPts val="4900"/>
              </a:lnSpc>
            </a:pPr>
            <a:r>
              <a:rPr lang="en-US" altLang="zh-TW" sz="2800" dirty="0" smtClean="0"/>
              <a:t>5.  </a:t>
            </a:r>
            <a:r>
              <a:rPr lang="zh-TW" altLang="zh-TW" sz="2800" dirty="0" smtClean="0">
                <a:solidFill>
                  <a:srgbClr val="00B050"/>
                </a:solidFill>
              </a:rPr>
              <a:t>在網路上所花掉的時間常常比原來預計的久</a:t>
            </a:r>
            <a:r>
              <a:rPr lang="en-US" altLang="zh-TW" sz="2800" dirty="0" smtClean="0">
                <a:solidFill>
                  <a:srgbClr val="00B050"/>
                </a:solidFill>
              </a:rPr>
              <a:t>?</a:t>
            </a:r>
            <a:endParaRPr lang="zh-TW" altLang="zh-TW" sz="2800" dirty="0" smtClean="0">
              <a:solidFill>
                <a:srgbClr val="00B050"/>
              </a:solidFill>
            </a:endParaRPr>
          </a:p>
          <a:p>
            <a:pPr fontAlgn="t">
              <a:lnSpc>
                <a:spcPts val="4900"/>
              </a:lnSpc>
            </a:pPr>
            <a:r>
              <a:rPr lang="en-US" altLang="zh-TW" sz="2800" dirty="0" smtClean="0"/>
              <a:t>6. </a:t>
            </a:r>
            <a:r>
              <a:rPr lang="zh-TW" altLang="zh-TW" sz="2800" dirty="0" smtClean="0"/>
              <a:t>因為</a:t>
            </a:r>
            <a:r>
              <a:rPr lang="zh-TW" altLang="en-US" sz="2800" dirty="0" smtClean="0"/>
              <a:t>沉浸在</a:t>
            </a:r>
            <a:r>
              <a:rPr lang="zh-TW" altLang="zh-TW" sz="2800" dirty="0" smtClean="0"/>
              <a:t>上網造成重要的人際關係、課業、生活陷入困境？</a:t>
            </a:r>
          </a:p>
          <a:p>
            <a:pPr fontAlgn="t">
              <a:lnSpc>
                <a:spcPts val="4900"/>
              </a:lnSpc>
            </a:pPr>
            <a:r>
              <a:rPr lang="en-US" altLang="zh-TW" sz="2800" dirty="0" smtClean="0"/>
              <a:t>7.</a:t>
            </a:r>
            <a:r>
              <a:rPr lang="zh-TW" altLang="zh-TW" sz="2800" dirty="0" smtClean="0"/>
              <a:t> </a:t>
            </a:r>
            <a:r>
              <a:rPr lang="zh-TW" altLang="zh-TW" sz="2800" dirty="0" smtClean="0">
                <a:solidFill>
                  <a:srgbClr val="00B050"/>
                </a:solidFill>
              </a:rPr>
              <a:t>曾對家人或老師隱瞞自己對網路的使用程度？</a:t>
            </a:r>
          </a:p>
          <a:p>
            <a:pPr fontAlgn="t">
              <a:lnSpc>
                <a:spcPts val="4900"/>
              </a:lnSpc>
            </a:pPr>
            <a:r>
              <a:rPr lang="en-US" altLang="zh-TW" sz="2800" dirty="0" smtClean="0"/>
              <a:t>8. </a:t>
            </a:r>
            <a:r>
              <a:rPr lang="zh-TW" altLang="zh-TW" sz="2800" dirty="0" smtClean="0"/>
              <a:t>曾經用網路來逃避問題或恢復煩躁不安的情緒？</a:t>
            </a:r>
            <a:endParaRPr lang="zh-TW" altLang="zh-TW" sz="2800" dirty="0"/>
          </a:p>
        </p:txBody>
      </p:sp>
      <p:sp>
        <p:nvSpPr>
          <p:cNvPr id="7" name="矩形 6"/>
          <p:cNvSpPr/>
          <p:nvPr/>
        </p:nvSpPr>
        <p:spPr>
          <a:xfrm>
            <a:off x="8724307" y="806559"/>
            <a:ext cx="3224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chemeClr val="accent6"/>
                </a:solidFill>
              </a:rPr>
              <a:t>(</a:t>
            </a:r>
            <a:r>
              <a:rPr lang="en-US" altLang="zh-TW" dirty="0">
                <a:solidFill>
                  <a:schemeClr val="accent6"/>
                </a:solidFill>
              </a:rPr>
              <a:t>Dr. Kimberly Young</a:t>
            </a:r>
            <a:r>
              <a:rPr lang="zh-TW" altLang="en-US" dirty="0">
                <a:solidFill>
                  <a:schemeClr val="accent6"/>
                </a:solidFill>
              </a:rPr>
              <a:t>檢測標準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51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79075" y="296966"/>
            <a:ext cx="8964612" cy="87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/>
            <a:r>
              <a:rPr lang="zh-TW" altLang="en-US" sz="4800" kern="0" dirty="0">
                <a:solidFill>
                  <a:schemeClr val="accent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結果了解</a:t>
            </a:r>
            <a:endParaRPr lang="en-US" altLang="zh-TW" sz="4800" kern="0" dirty="0">
              <a:solidFill>
                <a:schemeClr val="accent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9799" y="2101932"/>
            <a:ext cx="3171558" cy="431074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近視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乾眼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白內障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08568" y="2101932"/>
            <a:ext cx="3004457" cy="4096987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mtClean="0"/>
              <a:t>心裡</a:t>
            </a: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550236" y="2101931"/>
            <a:ext cx="3336964" cy="409698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4189" y="1364307"/>
            <a:ext cx="3100304" cy="58320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zh-TW" altLang="en-US" sz="2400" dirty="0" smtClean="0"/>
              <a:t>一</a:t>
            </a:r>
            <a:r>
              <a:rPr lang="en-US" altLang="zh-TW" sz="2400" dirty="0" smtClean="0"/>
              <a:t>~</a:t>
            </a:r>
            <a:r>
              <a:rPr lang="zh-TW" altLang="en-US" sz="2400" dirty="0" smtClean="0"/>
              <a:t>兩題</a:t>
            </a:r>
            <a:r>
              <a:rPr lang="en-US" altLang="zh-TW" sz="2400" dirty="0">
                <a:solidFill>
                  <a:srgbClr val="C00000"/>
                </a:solidFill>
              </a:rPr>
              <a:t>YES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60644" y="1420938"/>
            <a:ext cx="3100304" cy="58320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zh-TW" altLang="en-US" sz="2400" dirty="0" smtClean="0"/>
              <a:t>三題</a:t>
            </a:r>
            <a:r>
              <a:rPr lang="en-US" altLang="zh-TW" sz="2400" dirty="0" smtClean="0"/>
              <a:t>~</a:t>
            </a:r>
            <a:r>
              <a:rPr lang="zh-TW" altLang="en-US" sz="2400" dirty="0" smtClean="0"/>
              <a:t>四題</a:t>
            </a:r>
            <a:r>
              <a:rPr lang="en-US" altLang="zh-TW" sz="2400" dirty="0" smtClean="0">
                <a:solidFill>
                  <a:srgbClr val="C00000"/>
                </a:solidFill>
              </a:rPr>
              <a:t>YES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29761" y="1443155"/>
            <a:ext cx="3100304" cy="58320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zh-TW" altLang="en-US" sz="2400" dirty="0" smtClean="0"/>
              <a:t>五題以上</a:t>
            </a:r>
            <a:r>
              <a:rPr lang="en-US" altLang="zh-TW" sz="2400" dirty="0" smtClean="0">
                <a:solidFill>
                  <a:srgbClr val="C00000"/>
                </a:solidFill>
              </a:rPr>
              <a:t>YES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7163" y="2173147"/>
            <a:ext cx="1847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45719" y="2489571"/>
            <a:ext cx="1847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40992" y="2489571"/>
            <a:ext cx="3057247" cy="5663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蠻依賴網路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必須練習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控制自己</a:t>
            </a:r>
          </a:p>
          <a:p>
            <a:pPr>
              <a:spcBef>
                <a:spcPct val="0"/>
              </a:spcBef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記得和家人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老師討論我們的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使用狀況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24839" y="2551126"/>
            <a:ext cx="2962671" cy="529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有點依賴網路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要開始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練習控制自己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使用網路的習慣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  <a:p>
            <a:pPr>
              <a:spcBef>
                <a:spcPct val="0"/>
              </a:spcBef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endPara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78484" y="2537182"/>
            <a:ext cx="3057247" cy="4739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沒有很依賴網路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繼續保持喔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>
              <a:spcBef>
                <a:spcPct val="0"/>
              </a:spcBef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繼續珍惜和朋友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相處與其他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興趣的時間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774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79075" y="295503"/>
            <a:ext cx="8964612" cy="87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/>
            <a:r>
              <a:rPr lang="zh-TW" altLang="en-US" sz="4800" kern="0" dirty="0" smtClean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網路沉</a:t>
            </a:r>
            <a:r>
              <a:rPr lang="zh-TW" altLang="en-US" sz="4800" kern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迷</a:t>
            </a:r>
            <a:r>
              <a:rPr lang="zh-TW" altLang="en-US" sz="4800" kern="0" dirty="0" smtClean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影響</a:t>
            </a:r>
          </a:p>
        </p:txBody>
      </p:sp>
      <p:sp>
        <p:nvSpPr>
          <p:cNvPr id="4" name="矩形 3"/>
          <p:cNvSpPr/>
          <p:nvPr/>
        </p:nvSpPr>
        <p:spPr>
          <a:xfrm>
            <a:off x="699799" y="2101932"/>
            <a:ext cx="3171558" cy="4310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近視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 乾眼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白內障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08568" y="2101932"/>
            <a:ext cx="3004457" cy="4096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mtClean="0"/>
              <a:t>心裡</a:t>
            </a: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550236" y="2101932"/>
            <a:ext cx="3004457" cy="4096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4189" y="1364307"/>
            <a:ext cx="3100304" cy="58320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zh-TW" altLang="en-US" sz="2400" dirty="0" smtClean="0"/>
              <a:t>生理</a:t>
            </a:r>
            <a:endParaRPr lang="zh-TW" altLang="en-US" sz="2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60644" y="1420938"/>
            <a:ext cx="3100304" cy="58320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zh-TW" altLang="en-US" sz="2400" dirty="0"/>
              <a:t>心理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29761" y="1443155"/>
            <a:ext cx="3100304" cy="58320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zh-TW" altLang="en-US" sz="2400" dirty="0"/>
              <a:t>行</a:t>
            </a:r>
            <a:r>
              <a:rPr lang="zh-TW" altLang="en-US" sz="2400" dirty="0" smtClean="0"/>
              <a:t>為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747163" y="2173147"/>
            <a:ext cx="1723549" cy="6463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近視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眼乾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脊椎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變彎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錯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駝背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  <a:spcBef>
                <a:spcPct val="0"/>
              </a:spcBef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肥胖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  <a:spcBef>
                <a:spcPct val="0"/>
              </a:spcBef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體力下降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  <a:spcBef>
                <a:spcPct val="0"/>
              </a:spcBef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睡眠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記憶力減退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  <a:spcBef>
                <a:spcPct val="0"/>
              </a:spcBef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肩膀酸痛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  <a:spcBef>
                <a:spcPct val="0"/>
              </a:spcBef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45719" y="2489571"/>
            <a:ext cx="2031325" cy="545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焦躁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易怒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沮喪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孤獨感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理心降低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注意力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集中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控制力降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82913" y="2419685"/>
            <a:ext cx="2031325" cy="5899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作息不正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遲到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影響課業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時間管理不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佳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親子關係緊張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人際關係不佳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金錢花費增加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文能力減退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89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77873"/>
              </p:ext>
            </p:extLst>
          </p:nvPr>
        </p:nvGraphicFramePr>
        <p:xfrm>
          <a:off x="1851318" y="1706676"/>
          <a:ext cx="8387786" cy="4300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0886">
                  <a:extLst>
                    <a:ext uri="{9D8B030D-6E8A-4147-A177-3AD203B41FA5}">
                      <a16:colId xmlns:a16="http://schemas.microsoft.com/office/drawing/2014/main" val="3480858374"/>
                    </a:ext>
                  </a:extLst>
                </a:gridCol>
                <a:gridCol w="2804110">
                  <a:extLst>
                    <a:ext uri="{9D8B030D-6E8A-4147-A177-3AD203B41FA5}">
                      <a16:colId xmlns:a16="http://schemas.microsoft.com/office/drawing/2014/main" val="1342700565"/>
                    </a:ext>
                  </a:extLst>
                </a:gridCol>
                <a:gridCol w="2662790">
                  <a:extLst>
                    <a:ext uri="{9D8B030D-6E8A-4147-A177-3AD203B41FA5}">
                      <a16:colId xmlns:a16="http://schemas.microsoft.com/office/drawing/2014/main" val="2710475647"/>
                    </a:ext>
                  </a:extLst>
                </a:gridCol>
              </a:tblGrid>
              <a:tr h="12495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</a:p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邊走路邊</a:t>
                      </a:r>
                      <a:endParaRPr lang="en-US" altLang="zh-TW" sz="2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滑手機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800" b="1" kern="1200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</a:t>
                      </a:r>
                    </a:p>
                    <a:p>
                      <a:pPr marL="0" algn="ctr" defTabSz="914400" rtl="0" eaLnBrk="1" latinLnBrk="0" hangingPunct="1"/>
                      <a:r>
                        <a:rPr lang="zh-TW" altLang="en-US" sz="2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起床第一件事就是看手機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7.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動不動就查看</a:t>
                      </a:r>
                      <a:endParaRPr lang="en-US" altLang="zh-TW" sz="2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社群軟體的動態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881379"/>
                  </a:ext>
                </a:extLst>
              </a:tr>
              <a:tr h="153687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邊吃東西</a:t>
                      </a:r>
                      <a:endParaRPr lang="en-US" altLang="zh-TW" sz="2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邊上網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 </a:t>
                      </a:r>
                    </a:p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訊息已讀未讀會影響心情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手機不離身</a:t>
                      </a:r>
                    </a:p>
                    <a:p>
                      <a:pPr algn="ctr"/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484012"/>
                  </a:ext>
                </a:extLst>
              </a:tr>
              <a:tr h="13923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 </a:t>
                      </a:r>
                    </a:p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睡前關燈</a:t>
                      </a:r>
                      <a:endParaRPr lang="en-US" altLang="zh-TW" sz="2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滑手機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 </a:t>
                      </a:r>
                    </a:p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上網時間比</a:t>
                      </a:r>
                      <a:endParaRPr lang="en-US" altLang="zh-TW" sz="2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運動時間還多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9. </a:t>
                      </a:r>
                    </a:p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網路影片</a:t>
                      </a:r>
                      <a:endParaRPr lang="en-US" altLang="zh-TW" sz="2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一部接著一部看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364683"/>
                  </a:ext>
                </a:extLst>
              </a:tr>
            </a:tbl>
          </a:graphicData>
        </a:graphic>
      </p:graphicFrame>
      <p:sp>
        <p:nvSpPr>
          <p:cNvPr id="3" name="標題 1"/>
          <p:cNvSpPr>
            <a:spLocks noGrp="1"/>
          </p:cNvSpPr>
          <p:nvPr>
            <p:ph type="ctrTitle"/>
          </p:nvPr>
        </p:nvSpPr>
        <p:spPr>
          <a:xfrm>
            <a:off x="2616211" y="191912"/>
            <a:ext cx="6858000" cy="97084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３Ｃ恐怖連連看</a:t>
            </a:r>
            <a:endParaRPr lang="zh-TW" altLang="en-US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11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94068" y="435457"/>
            <a:ext cx="8964612" cy="87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/>
            <a:r>
              <a:rPr lang="zh-TW" altLang="en-US" sz="4800" kern="0" dirty="0" smtClean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螢幕藍光影響睡眠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68" y="1880259"/>
            <a:ext cx="6103917" cy="406927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42970" y="3388442"/>
            <a:ext cx="386516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藍光會影響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褪黑激素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分泌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褪黑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激素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告訴我們身體該睡覺了 </a:t>
            </a:r>
            <a:endParaRPr lang="zh-TW" altLang="en-US" sz="24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42970" y="2117211"/>
            <a:ext cx="2128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造成較不想睡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睡眠品質不佳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91661" y="552144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青少年身上特別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明顯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088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94068" y="642078"/>
            <a:ext cx="9778732" cy="134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/>
            <a:r>
              <a:rPr lang="zh-TW" altLang="en-US" sz="4400" kern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史丹佛大學研究</a:t>
            </a:r>
            <a:r>
              <a:rPr lang="zh-TW" altLang="en-US" sz="4400" kern="0" dirty="0" smtClean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：</a:t>
            </a:r>
            <a:endParaRPr lang="en-US" altLang="zh-TW" sz="4400" kern="0" dirty="0" smtClean="0">
              <a:solidFill>
                <a:schemeClr val="accent6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4000" kern="0" dirty="0" smtClean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上網</a:t>
            </a:r>
            <a:r>
              <a:rPr lang="zh-TW" altLang="en-US" sz="4000" kern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可能讓</a:t>
            </a:r>
            <a:r>
              <a:rPr lang="zh-TW" altLang="en-US" sz="4000" kern="0" dirty="0" smtClean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你</a:t>
            </a:r>
            <a:r>
              <a:rPr lang="zh-TW" altLang="en-US" sz="4000" kern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永遠</a:t>
            </a:r>
            <a:r>
              <a:rPr lang="zh-TW" altLang="en-US" sz="4000" kern="0" dirty="0" smtClean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失去</a:t>
            </a:r>
            <a:r>
              <a:rPr lang="zh-TW" altLang="en-US" sz="4000" kern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專注力</a:t>
            </a:r>
          </a:p>
        </p:txBody>
      </p:sp>
      <p:sp>
        <p:nvSpPr>
          <p:cNvPr id="5" name="矩形 4"/>
          <p:cNvSpPr/>
          <p:nvPr/>
        </p:nvSpPr>
        <p:spPr>
          <a:xfrm>
            <a:off x="5402044" y="2807666"/>
            <a:ext cx="557075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專注」同樣需要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「心智肌肉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若心智肌肉愈來愈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弱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永無法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高度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專注狀態</a:t>
            </a: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" t="-1" r="10479" b="-3454"/>
          <a:stretch/>
        </p:blipFill>
        <p:spPr>
          <a:xfrm>
            <a:off x="705514" y="2480527"/>
            <a:ext cx="4441428" cy="30841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4" b="99206" l="23884" r="83259">
                        <a14:foregroundMark x1="42188" y1="96429" x2="62946" y2="98016"/>
                        <a14:foregroundMark x1="36830" y1="95635" x2="50446" y2="97222"/>
                        <a14:foregroundMark x1="33259" y1="96825" x2="46429" y2="99206"/>
                        <a14:foregroundMark x1="63616" y1="97222" x2="68973" y2="93254"/>
                        <a14:foregroundMark x1="70089" y1="96429" x2="71875" y2="95635"/>
                        <a14:foregroundMark x1="34821" y1="96429" x2="31473" y2="95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44" t="555" r="10831" b="-1854"/>
          <a:stretch/>
        </p:blipFill>
        <p:spPr>
          <a:xfrm>
            <a:off x="9250877" y="4513678"/>
            <a:ext cx="2782271" cy="234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3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710047" y="1648822"/>
            <a:ext cx="9072985" cy="3932581"/>
          </a:xfrm>
          <a:prstGeom prst="rect">
            <a:avLst/>
          </a:prstGeom>
          <a:noFill/>
          <a:ln w="76200">
            <a:solidFill>
              <a:srgbClr val="FFCC99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indent="-361950" algn="ctr" eaLnBrk="1" hangingPunct="1">
              <a:spcBef>
                <a:spcPct val="15000"/>
              </a:spcBef>
              <a:buFontTx/>
              <a:buNone/>
              <a:defRPr/>
            </a:pPr>
            <a:endParaRPr lang="zh-TW" altLang="en-US" sz="1800" kern="0" dirty="0" smtClean="0"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hangingPunct="1">
              <a:spcBef>
                <a:spcPct val="35000"/>
              </a:spcBef>
              <a:buFontTx/>
              <a:buNone/>
              <a:defRPr/>
            </a:pPr>
            <a:r>
              <a:rPr lang="zh-TW" altLang="en-US" sz="6600" b="0" kern="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   如何健康的使用網路</a:t>
            </a:r>
            <a:endParaRPr lang="en-US" altLang="zh-TW" sz="6600" b="0" kern="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hangingPunct="1">
              <a:spcBef>
                <a:spcPct val="35000"/>
              </a:spcBef>
              <a:buFontTx/>
              <a:buNone/>
              <a:defRPr/>
            </a:pPr>
            <a:r>
              <a:rPr lang="zh-TW" altLang="en-US" sz="6600" b="0" kern="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   並且保護自己</a:t>
            </a:r>
            <a:r>
              <a:rPr lang="zh-TW" altLang="en-US" sz="6600" b="0" kern="0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sz="8000" b="0" kern="0" dirty="0" smtClean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71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9089" y="647168"/>
            <a:ext cx="8229600" cy="792162"/>
          </a:xfrm>
        </p:spPr>
        <p:txBody>
          <a:bodyPr/>
          <a:lstStyle/>
          <a:p>
            <a:pPr algn="ctr">
              <a:defRPr/>
            </a:pPr>
            <a:r>
              <a:rPr lang="zh-TW" altLang="en-US" sz="4800" b="0" kern="1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保</a:t>
            </a:r>
            <a:r>
              <a:rPr lang="zh-TW" altLang="en-US" sz="4800" b="0" kern="1200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護</a:t>
            </a:r>
            <a:r>
              <a:rPr lang="zh-TW" altLang="en-US" sz="4800" b="0" kern="12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視力</a:t>
            </a:r>
          </a:p>
        </p:txBody>
      </p:sp>
      <p:sp>
        <p:nvSpPr>
          <p:cNvPr id="337924" name="Rectangle 2"/>
          <p:cNvSpPr>
            <a:spLocks noChangeArrowheads="1"/>
          </p:cNvSpPr>
          <p:nvPr/>
        </p:nvSpPr>
        <p:spPr bwMode="auto">
          <a:xfrm>
            <a:off x="2133600" y="1066801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36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altLang="zh-TW" sz="3600" dirty="0">
                <a:solidFill>
                  <a:schemeClr val="tx2"/>
                </a:solidFill>
                <a:latin typeface="Arial" charset="0"/>
              </a:rPr>
            </a:br>
            <a:r>
              <a:rPr lang="zh-TW" altLang="en-US" sz="3600" dirty="0"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lang="zh-TW" altLang="en-US" sz="3600" dirty="0"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lang="zh-TW" altLang="en-US" sz="3600" dirty="0"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1367" y="1462882"/>
            <a:ext cx="17116425" cy="6453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2" indent="-514350">
              <a:lnSpc>
                <a:spcPts val="7000"/>
              </a:lnSpc>
              <a:buFontTx/>
              <a:buAutoNum type="arabicPeriod"/>
              <a:defRPr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坐姿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正確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，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保持</a:t>
            </a:r>
            <a:r>
              <a:rPr lang="en-US" altLang="zh-TW" sz="4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35-45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公分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距離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pPr marL="971550" lvl="2" indent="-514350">
              <a:lnSpc>
                <a:spcPts val="7000"/>
              </a:lnSpc>
              <a:buAutoNum type="arabicPeriod"/>
              <a:defRPr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用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眼</a:t>
            </a:r>
            <a:r>
              <a:rPr lang="en-US" altLang="zh-TW" sz="4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30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分鐘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，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休息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10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分鐘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pPr marL="971550" lvl="2" indent="-514350">
              <a:lnSpc>
                <a:spcPts val="7000"/>
              </a:lnSpc>
              <a:buAutoNum type="arabicPeriod"/>
              <a:defRPr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光線充足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pPr marL="400050" lvl="1">
              <a:lnSpc>
                <a:spcPct val="150000"/>
              </a:lnSpc>
              <a:defRPr/>
            </a:pPr>
            <a:r>
              <a:rPr lang="en-US" altLang="zh-TW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4. </a:t>
            </a:r>
            <a:r>
              <a:rPr lang="zh-TW" altLang="en-US" sz="4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戶外活動</a:t>
            </a:r>
            <a:endParaRPr lang="en-US" altLang="zh-TW" sz="40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pPr marL="400050" lvl="1">
              <a:lnSpc>
                <a:spcPct val="150000"/>
              </a:lnSpc>
              <a:defRPr/>
            </a:pPr>
            <a:r>
              <a:rPr lang="zh-TW" altLang="en-US" sz="4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（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減少眼睛肌肉緊張；陽光增加</a:t>
            </a:r>
            <a:r>
              <a:rPr lang="zh-TW" altLang="en-US" sz="4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多巴胺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分泌）</a:t>
            </a:r>
            <a:endParaRPr lang="en-US" altLang="zh-TW" sz="4000" kern="0" dirty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pPr marL="400050" lvl="1">
              <a:lnSpc>
                <a:spcPct val="150000"/>
              </a:lnSpc>
              <a:defRPr/>
            </a:pPr>
            <a:endParaRPr lang="en-US" altLang="zh-TW" sz="4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pPr marL="457200" lvl="2">
              <a:lnSpc>
                <a:spcPts val="7000"/>
              </a:lnSpc>
              <a:defRPr/>
            </a:pP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</p:txBody>
      </p:sp>
      <p:sp>
        <p:nvSpPr>
          <p:cNvPr id="5" name="直線圖說文字 3 4"/>
          <p:cNvSpPr/>
          <p:nvPr/>
        </p:nvSpPr>
        <p:spPr>
          <a:xfrm>
            <a:off x="9018552" y="3867906"/>
            <a:ext cx="2302933" cy="1095023"/>
          </a:xfrm>
          <a:prstGeom prst="borderCallout3">
            <a:avLst>
              <a:gd name="adj1" fmla="val 55863"/>
              <a:gd name="adj2" fmla="val -1470"/>
              <a:gd name="adj3" fmla="val 69265"/>
              <a:gd name="adj4" fmla="val -12255"/>
              <a:gd name="adj5" fmla="val 123711"/>
              <a:gd name="adj6" fmla="val -11275"/>
              <a:gd name="adj7" fmla="val 144922"/>
              <a:gd name="adj8" fmla="val -490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「增進快樂」的身體元素</a:t>
            </a:r>
          </a:p>
        </p:txBody>
      </p:sp>
      <p:sp>
        <p:nvSpPr>
          <p:cNvPr id="6" name="矩形 5"/>
          <p:cNvSpPr/>
          <p:nvPr/>
        </p:nvSpPr>
        <p:spPr>
          <a:xfrm>
            <a:off x="9125849" y="1509482"/>
            <a:ext cx="1385680" cy="651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148715" y="2564645"/>
            <a:ext cx="615763" cy="597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710670" y="5124347"/>
            <a:ext cx="1537735" cy="801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703889" y="1614224"/>
            <a:ext cx="1373805" cy="597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22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16373" y="758169"/>
            <a:ext cx="8229600" cy="792162"/>
          </a:xfrm>
        </p:spPr>
        <p:txBody>
          <a:bodyPr/>
          <a:lstStyle/>
          <a:p>
            <a:pPr algn="ctr">
              <a:defRPr/>
            </a:pPr>
            <a:r>
              <a:rPr lang="zh-TW" altLang="en-US" sz="4800" b="0" kern="1200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限制使用時間</a:t>
            </a:r>
            <a:endParaRPr lang="zh-TW" altLang="en-US" sz="4800" b="0" kern="12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7924" name="Rectangle 2"/>
          <p:cNvSpPr>
            <a:spLocks noChangeArrowheads="1"/>
          </p:cNvSpPr>
          <p:nvPr/>
        </p:nvSpPr>
        <p:spPr bwMode="auto">
          <a:xfrm>
            <a:off x="2133600" y="1066801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36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altLang="zh-TW" sz="3600" dirty="0">
                <a:solidFill>
                  <a:schemeClr val="tx2"/>
                </a:solidFill>
                <a:latin typeface="Arial" charset="0"/>
              </a:rPr>
            </a:br>
            <a:r>
              <a:rPr lang="zh-TW" altLang="en-US" sz="3600" dirty="0"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lang="zh-TW" altLang="en-US" sz="3600" dirty="0"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lang="zh-TW" altLang="en-US" sz="3600" dirty="0"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16727" y="1858963"/>
            <a:ext cx="8229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2" indent="-514350">
              <a:lnSpc>
                <a:spcPts val="7000"/>
              </a:lnSpc>
              <a:buFontTx/>
              <a:buAutoNum type="arabicPeriod"/>
              <a:defRPr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規定自己每天可以使用的時段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pPr marL="971550" lvl="2" indent="-514350">
              <a:lnSpc>
                <a:spcPts val="7000"/>
              </a:lnSpc>
              <a:buFontTx/>
              <a:buAutoNum type="arabicPeriod"/>
              <a:defRPr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規定晚上幾點後就不使用網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路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pPr marL="971550" lvl="2" indent="-514350">
              <a:lnSpc>
                <a:spcPts val="7000"/>
              </a:lnSpc>
              <a:buFontTx/>
              <a:buAutoNum type="arabicPeriod"/>
              <a:defRPr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規定每天可以看影片的數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量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pPr marL="971550" lvl="2" indent="-514350">
              <a:lnSpc>
                <a:spcPts val="7000"/>
              </a:lnSpc>
              <a:buFontTx/>
              <a:buAutoNum type="arabicPeriod"/>
              <a:defRPr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把手機放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在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遠處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pPr marL="971550" lvl="2" indent="-514350">
              <a:lnSpc>
                <a:spcPts val="7000"/>
              </a:lnSpc>
              <a:buFontTx/>
              <a:buAutoNum type="arabicPeriod"/>
              <a:defRPr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請他人協助督促我們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pPr marL="457200" lvl="2">
              <a:lnSpc>
                <a:spcPts val="7000"/>
              </a:lnSpc>
              <a:defRPr/>
            </a:pP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337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52625" y="2714625"/>
            <a:ext cx="8229600" cy="31003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37924" name="Rectangle 2"/>
          <p:cNvSpPr>
            <a:spLocks noChangeArrowheads="1"/>
          </p:cNvSpPr>
          <p:nvPr/>
        </p:nvSpPr>
        <p:spPr bwMode="auto">
          <a:xfrm>
            <a:off x="1825825" y="442871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36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altLang="zh-TW" sz="3600" dirty="0">
                <a:solidFill>
                  <a:schemeClr val="tx2"/>
                </a:solidFill>
                <a:latin typeface="Arial" charset="0"/>
              </a:rPr>
            </a:br>
            <a:r>
              <a:rPr lang="zh-TW" altLang="en-US" sz="48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你目前的坐姿是</a:t>
            </a:r>
            <a:r>
              <a:rPr lang="en-US" altLang="zh-TW" sz="48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r>
              <a:rPr lang="zh-TW" altLang="en-US" sz="48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48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600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zh-TW" altLang="en-US" sz="3600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645" y="1235033"/>
            <a:ext cx="5749120" cy="529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52625" y="2714625"/>
            <a:ext cx="8229600" cy="31003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37924" name="Rectangle 2"/>
          <p:cNvSpPr>
            <a:spLocks noChangeArrowheads="1"/>
          </p:cNvSpPr>
          <p:nvPr/>
        </p:nvSpPr>
        <p:spPr bwMode="auto">
          <a:xfrm>
            <a:off x="1790199" y="212474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36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altLang="zh-TW" sz="3600" dirty="0">
                <a:solidFill>
                  <a:schemeClr val="tx2"/>
                </a:solidFill>
                <a:latin typeface="Arial" charset="0"/>
              </a:rPr>
            </a:br>
            <a:r>
              <a:rPr lang="zh-TW" altLang="en-US" sz="3600" dirty="0" smtClean="0">
                <a:solidFill>
                  <a:schemeClr val="tx2"/>
                </a:solidFill>
                <a:latin typeface="Arial" charset="0"/>
              </a:rPr>
              <a:t>哪個是正確的坐姿？</a:t>
            </a:r>
            <a:r>
              <a:rPr lang="zh-TW" altLang="en-US" sz="48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/>
            </a:r>
            <a:br>
              <a:rPr lang="zh-TW" altLang="en-US" sz="48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endParaRPr lang="zh-TW" altLang="en-US" sz="3600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14" y="1298530"/>
            <a:ext cx="5405500" cy="48865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05966" y="3033485"/>
            <a:ext cx="605642" cy="675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418537" y="3033485"/>
            <a:ext cx="605642" cy="675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805966" y="5429703"/>
            <a:ext cx="605642" cy="675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418537" y="5450459"/>
            <a:ext cx="605642" cy="675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t="4445" r="40291" b="30000"/>
          <a:stretch/>
        </p:blipFill>
        <p:spPr>
          <a:xfrm>
            <a:off x="8211466" y="212474"/>
            <a:ext cx="3263900" cy="44958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77" y="4459406"/>
            <a:ext cx="4010295" cy="225579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25609" y="124975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98037" y="124975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05966" y="399774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00832" y="391122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28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6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5933" y="2488994"/>
            <a:ext cx="8229600" cy="31003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600" b="0">
              <a:solidFill>
                <a:srgbClr val="1155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845933" y="613302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36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altLang="zh-TW" sz="3600" dirty="0">
                <a:solidFill>
                  <a:schemeClr val="tx2"/>
                </a:solidFill>
                <a:latin typeface="Arial" charset="0"/>
              </a:rPr>
            </a:br>
            <a:r>
              <a:rPr lang="zh-TW" altLang="en-US" sz="4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健康坐</a:t>
            </a:r>
            <a:r>
              <a:rPr lang="zh-TW" altLang="en-US" sz="48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姿</a:t>
            </a:r>
            <a:r>
              <a:rPr lang="zh-TW" altLang="en-US" sz="4800" dirty="0">
                <a:solidFill>
                  <a:schemeClr val="accent6"/>
                </a:solidFill>
                <a:latin typeface="Arial" charset="0"/>
              </a:rPr>
              <a:t/>
            </a:r>
            <a:br>
              <a:rPr lang="zh-TW" altLang="en-US" sz="4800" dirty="0">
                <a:solidFill>
                  <a:schemeClr val="accent6"/>
                </a:solidFill>
                <a:latin typeface="Arial" charset="0"/>
              </a:rPr>
            </a:br>
            <a:endParaRPr lang="zh-TW" altLang="en-US" sz="4000" dirty="0">
              <a:solidFill>
                <a:schemeClr val="accent6"/>
              </a:solidFill>
              <a:latin typeface="Arial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23203" r="2376" b="7079"/>
          <a:stretch/>
        </p:blipFill>
        <p:spPr>
          <a:xfrm>
            <a:off x="1567543" y="1648583"/>
            <a:ext cx="9001496" cy="47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6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66798" y="479005"/>
            <a:ext cx="5573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ctr">
              <a:spcBef>
                <a:spcPct val="15000"/>
              </a:spcBef>
              <a:defRPr/>
            </a:pPr>
            <a:r>
              <a:rPr lang="zh-TW" altLang="en-US" sz="4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網路使用風險</a:t>
            </a:r>
            <a:endParaRPr lang="en-US" altLang="zh-TW" sz="4800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18825" t="21785" r="43569" b="28516"/>
          <a:stretch/>
        </p:blipFill>
        <p:spPr>
          <a:xfrm>
            <a:off x="1370859" y="1461407"/>
            <a:ext cx="5148694" cy="38275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70859" y="5621855"/>
            <a:ext cx="5282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hlinkClick r:id="rId4"/>
              </a:rPr>
              <a:t>網美照過來</a:t>
            </a:r>
            <a:r>
              <a:rPr lang="en-US" altLang="zh-TW" dirty="0" smtClean="0">
                <a:hlinkClick r:id="rId4"/>
              </a:rPr>
              <a:t>(3</a:t>
            </a:r>
            <a:r>
              <a:rPr lang="zh-TW" altLang="en-US" dirty="0" smtClean="0">
                <a:hlinkClick r:id="rId4"/>
              </a:rPr>
              <a:t>分鐘</a:t>
            </a:r>
            <a:r>
              <a:rPr lang="en-US" altLang="zh-TW" dirty="0" smtClean="0">
                <a:hlinkClick r:id="rId4"/>
              </a:rPr>
              <a:t>)</a:t>
            </a:r>
          </a:p>
          <a:p>
            <a:r>
              <a:rPr lang="en-US" altLang="zh-TW" dirty="0" smtClean="0">
                <a:hlinkClick r:id="rId4"/>
              </a:rPr>
              <a:t>https</a:t>
            </a:r>
            <a:r>
              <a:rPr lang="en-US" altLang="zh-TW" dirty="0">
                <a:hlinkClick r:id="rId4"/>
              </a:rPr>
              <a:t>://www.youtube.com/watch?v=aNEcru0nbDU</a:t>
            </a:r>
            <a:endParaRPr lang="en-US" altLang="zh-TW" dirty="0"/>
          </a:p>
        </p:txBody>
      </p:sp>
      <p:sp>
        <p:nvSpPr>
          <p:cNvPr id="7" name="雲朵形圖說文字 6"/>
          <p:cNvSpPr/>
          <p:nvPr/>
        </p:nvSpPr>
        <p:spPr>
          <a:xfrm>
            <a:off x="7771493" y="1949160"/>
            <a:ext cx="3881117" cy="1839934"/>
          </a:xfrm>
          <a:prstGeom prst="cloudCallout">
            <a:avLst>
              <a:gd name="adj1" fmla="val 42463"/>
              <a:gd name="adj2" fmla="val -898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有什麼想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法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464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8" t="555" r="-1220" b="72500"/>
          <a:stretch/>
        </p:blipFill>
        <p:spPr>
          <a:xfrm>
            <a:off x="2485452" y="1392472"/>
            <a:ext cx="7504986" cy="5126645"/>
          </a:xfrm>
          <a:prstGeom prst="rect">
            <a:avLst/>
          </a:prstGeom>
        </p:spPr>
      </p:pic>
      <p:cxnSp>
        <p:nvCxnSpPr>
          <p:cNvPr id="4" name="直線接點 3"/>
          <p:cNvCxnSpPr/>
          <p:nvPr/>
        </p:nvCxnSpPr>
        <p:spPr>
          <a:xfrm>
            <a:off x="3598883" y="2453575"/>
            <a:ext cx="699985" cy="46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3598883" y="3579752"/>
            <a:ext cx="699985" cy="46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598883" y="4701311"/>
            <a:ext cx="699985" cy="46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3598883" y="5818252"/>
            <a:ext cx="699985" cy="46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661664" y="416194"/>
            <a:ext cx="7913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ctr">
              <a:spcBef>
                <a:spcPct val="15000"/>
              </a:spcBef>
              <a:defRPr/>
            </a:pPr>
            <a:r>
              <a:rPr lang="zh-TW" altLang="en-US" sz="4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兒少性剝削</a:t>
            </a:r>
            <a:r>
              <a:rPr lang="en-US" altLang="zh-TW" sz="4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4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相片、圖片篇</a:t>
            </a:r>
            <a:endParaRPr lang="en-US" altLang="zh-TW" sz="4800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62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27351" y="1673548"/>
            <a:ext cx="8706859" cy="3699651"/>
          </a:xfrm>
          <a:prstGeom prst="rect">
            <a:avLst/>
          </a:prstGeom>
          <a:noFill/>
          <a:ln w="76200">
            <a:solidFill>
              <a:srgbClr val="FFCC99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indent="-361950" algn="ctr" eaLnBrk="1" hangingPunct="1">
              <a:spcBef>
                <a:spcPct val="15000"/>
              </a:spcBef>
              <a:buFontTx/>
              <a:buNone/>
              <a:defRPr/>
            </a:pPr>
            <a:endParaRPr lang="zh-TW" altLang="en-US" sz="1800" kern="0" dirty="0" smtClean="0"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hangingPunct="1">
              <a:spcBef>
                <a:spcPct val="35000"/>
              </a:spcBef>
              <a:buFontTx/>
              <a:buNone/>
              <a:defRPr/>
            </a:pPr>
            <a:r>
              <a:rPr lang="zh-TW" altLang="en-US" sz="2400" b="0" kern="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400" b="0" kern="0" dirty="0" smtClean="0">
                <a:latin typeface="微軟正黑體" pitchFamily="34" charset="-120"/>
                <a:ea typeface="微軟正黑體" pitchFamily="34" charset="-120"/>
              </a:rPr>
            </a:br>
            <a:endParaRPr lang="en-US" altLang="zh-TW" b="0" kern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43" y="913249"/>
            <a:ext cx="9245599" cy="517753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29808" y="1673548"/>
            <a:ext cx="5847937" cy="3468468"/>
          </a:xfrm>
          <a:solidFill>
            <a:srgbClr val="314D3E"/>
          </a:solidFill>
        </p:spPr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網路健康</a:t>
            </a:r>
            <a:r>
              <a:rPr lang="en-US" altLang="zh-TW" sz="7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/>
            </a:r>
            <a:br>
              <a:rPr lang="en-US" altLang="zh-TW" sz="7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</a:br>
            <a:r>
              <a:rPr lang="zh-TW" altLang="en-US" sz="7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小學堂</a:t>
            </a:r>
            <a:r>
              <a:rPr lang="en-US" altLang="zh-TW" sz="7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/>
            </a:r>
            <a:br>
              <a:rPr lang="en-US" altLang="zh-TW" sz="7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</a:br>
            <a:endParaRPr lang="zh-TW" alt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44960" r="1293" b="25422"/>
          <a:stretch/>
        </p:blipFill>
        <p:spPr>
          <a:xfrm>
            <a:off x="1123950" y="1786252"/>
            <a:ext cx="10267950" cy="4495800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 flipV="1">
            <a:off x="5130800" y="2476500"/>
            <a:ext cx="711200" cy="1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8204200" y="3403600"/>
            <a:ext cx="1689100" cy="1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2565400" y="4318000"/>
            <a:ext cx="601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6108700" y="5715000"/>
            <a:ext cx="601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8731250" y="5715000"/>
            <a:ext cx="601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9645650" y="5715000"/>
            <a:ext cx="601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842781" y="562080"/>
            <a:ext cx="6531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15000"/>
              </a:spcBef>
              <a:defRPr/>
            </a:pPr>
            <a:r>
              <a:rPr lang="zh-TW" altLang="en-US" sz="4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兒少性剝削</a:t>
            </a:r>
            <a:r>
              <a:rPr lang="en-US" altLang="zh-TW" sz="4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4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利益篇</a:t>
            </a:r>
            <a:endParaRPr lang="en-US" altLang="zh-TW" sz="4800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67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13358" y="562133"/>
            <a:ext cx="5573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ctr">
              <a:spcBef>
                <a:spcPct val="15000"/>
              </a:spcBef>
              <a:defRPr/>
            </a:pPr>
            <a:r>
              <a:rPr lang="zh-TW" altLang="en-US" sz="4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避免成為被害人</a:t>
            </a:r>
            <a:endParaRPr lang="en-US" altLang="zh-TW" sz="4800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30666" b="21614"/>
          <a:stretch/>
        </p:blipFill>
        <p:spPr>
          <a:xfrm>
            <a:off x="853439" y="2141322"/>
            <a:ext cx="10483101" cy="361955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30666" b="1248"/>
          <a:stretch/>
        </p:blipFill>
        <p:spPr>
          <a:xfrm>
            <a:off x="12435840" y="1684677"/>
            <a:ext cx="9323437" cy="453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3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8656" y="817149"/>
            <a:ext cx="7129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ctr">
              <a:spcBef>
                <a:spcPct val="15000"/>
              </a:spcBef>
              <a:defRPr/>
            </a:pPr>
            <a:r>
              <a:rPr lang="zh-TW" altLang="en-US" sz="4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避免成為加害人或幫助犯</a:t>
            </a:r>
            <a:endParaRPr lang="en-US" altLang="zh-TW" sz="4800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36543" r="-371" b="23132"/>
          <a:stretch/>
        </p:blipFill>
        <p:spPr>
          <a:xfrm>
            <a:off x="831273" y="2386939"/>
            <a:ext cx="10856297" cy="30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7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62398" y="831837"/>
            <a:ext cx="8114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ctr">
              <a:spcBef>
                <a:spcPct val="15000"/>
              </a:spcBef>
              <a:defRPr/>
            </a:pPr>
            <a:r>
              <a:rPr lang="zh-TW" altLang="en-US" sz="4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神秘的魔法石</a:t>
            </a:r>
            <a:endParaRPr lang="zh-TW" altLang="en-US" sz="4800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5" b="6548"/>
          <a:stretch/>
        </p:blipFill>
        <p:spPr>
          <a:xfrm>
            <a:off x="487680" y="2190486"/>
            <a:ext cx="2628736" cy="25887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3796" y="4066197"/>
            <a:ext cx="50512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>
              <a:lnSpc>
                <a:spcPct val="150000"/>
              </a:lnSpc>
              <a:defRPr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pPr marL="400050" lvl="1">
              <a:lnSpc>
                <a:spcPct val="150000"/>
              </a:lnSpc>
              <a:defRPr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找到網路３Ｃ產品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pPr marL="400050" lvl="1">
              <a:lnSpc>
                <a:spcPct val="150000"/>
              </a:lnSpc>
              <a:defRPr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以外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的其他興趣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96" y="2359872"/>
            <a:ext cx="3704633" cy="22829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81159" y="489133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lvl="1">
              <a:lnSpc>
                <a:spcPct val="150000"/>
              </a:lnSpc>
              <a:defRPr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找到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合適抒發心情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pPr marL="400050" lvl="1">
              <a:lnSpc>
                <a:spcPct val="150000"/>
              </a:lnSpc>
              <a:defRPr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壓力的方法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454" y="2495187"/>
            <a:ext cx="2857846" cy="214062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661960" y="4860120"/>
            <a:ext cx="3050835" cy="1479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1">
              <a:lnSpc>
                <a:spcPct val="150000"/>
              </a:lnSpc>
              <a:defRPr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試著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求助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pPr marL="400050" lvl="1">
              <a:lnSpc>
                <a:spcPct val="150000"/>
              </a:lnSpc>
              <a:defRPr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一起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解決困難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923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17927" y="1123044"/>
            <a:ext cx="8964613" cy="4451350"/>
          </a:xfrm>
          <a:prstGeom prst="rect">
            <a:avLst/>
          </a:prstGeom>
          <a:noFill/>
          <a:ln w="76200">
            <a:solidFill>
              <a:srgbClr val="FFCC99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indent="-361950" algn="ctr" eaLnBrk="1" hangingPunct="1">
              <a:spcBef>
                <a:spcPct val="15000"/>
              </a:spcBef>
              <a:buFontTx/>
              <a:buNone/>
              <a:defRPr/>
            </a:pPr>
            <a:endParaRPr lang="zh-TW" altLang="en-US" sz="1800" kern="0" dirty="0" smtClean="0"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hangingPunct="1">
              <a:spcBef>
                <a:spcPct val="35000"/>
              </a:spcBef>
              <a:buFontTx/>
              <a:buNone/>
              <a:defRPr/>
            </a:pPr>
            <a:r>
              <a:rPr lang="zh-TW" altLang="en-US" sz="2400" b="0" kern="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400" b="0" kern="0" dirty="0" smtClean="0">
                <a:latin typeface="微軟正黑體" pitchFamily="34" charset="-120"/>
                <a:ea typeface="微軟正黑體" pitchFamily="34" charset="-120"/>
              </a:rPr>
            </a:br>
            <a:endParaRPr lang="en-US" altLang="zh-TW" b="0" kern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8233" y="262013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當聰明的網路使用者</a:t>
            </a:r>
            <a:r>
              <a:rPr lang="en-US" altLang="zh-TW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照顧自己的健康</a:t>
            </a:r>
            <a:r>
              <a:rPr lang="en-US" altLang="zh-TW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發現自己的使用狀況</a:t>
            </a:r>
            <a:r>
              <a:rPr lang="en-US" altLang="zh-TW" sz="40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40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思考可以如何調整！</a:t>
            </a:r>
            <a:r>
              <a:rPr lang="en-US" altLang="zh-TW" sz="40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200">
                <a:latin typeface="Arial" panose="020B0604020202020204" pitchFamily="34" charset="0"/>
                <a:ea typeface="新細明體" panose="02020500000000000000" pitchFamily="18" charset="-120"/>
              </a:rPr>
              <a:t/>
            </a:r>
            <a:br>
              <a:rPr lang="zh-TW" altLang="en-US" sz="3200">
                <a:latin typeface="Arial" panose="020B0604020202020204" pitchFamily="34" charset="0"/>
                <a:ea typeface="新細明體" panose="02020500000000000000" pitchFamily="18" charset="-120"/>
              </a:rPr>
            </a:br>
            <a:endParaRPr lang="zh-TW" altLang="en-US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78852" name="Rectangle 2"/>
          <p:cNvSpPr>
            <a:spLocks noChangeArrowheads="1"/>
          </p:cNvSpPr>
          <p:nvPr/>
        </p:nvSpPr>
        <p:spPr bwMode="auto">
          <a:xfrm>
            <a:off x="1919288" y="908051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3600">
                <a:solidFill>
                  <a:srgbClr val="000000"/>
                </a:solidFill>
                <a:ea typeface="標楷體" panose="03000509000000000000" pitchFamily="65" charset="-120"/>
              </a:rPr>
              <a:t/>
            </a:r>
            <a:br>
              <a:rPr lang="en-US" altLang="zh-TW" sz="3600">
                <a:solidFill>
                  <a:srgbClr val="000000"/>
                </a:solidFill>
                <a:ea typeface="標楷體" panose="03000509000000000000" pitchFamily="65" charset="-120"/>
              </a:rPr>
            </a:br>
            <a:endParaRPr lang="zh-TW" altLang="en-US" sz="36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pic>
        <p:nvPicPr>
          <p:cNvPr id="7885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2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38663" y="3683721"/>
            <a:ext cx="3161250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中小學網路素養與認知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  <a:hlinkClick r:id="rId3"/>
            </a:endParaRPr>
          </a:p>
          <a:p>
            <a:pPr>
              <a:spcBef>
                <a:spcPct val="20000"/>
              </a:spcBef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網址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http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  <a:hlinkClick r:id="rId3"/>
              </a:rPr>
              <a:t>://eteacher.edu.tw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/>
          <a:srcRect l="22382" t="8638" r="21720" b="16067"/>
          <a:stretch/>
        </p:blipFill>
        <p:spPr>
          <a:xfrm>
            <a:off x="4866968" y="2121148"/>
            <a:ext cx="5976751" cy="452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30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27351" y="1673548"/>
            <a:ext cx="8706859" cy="3699651"/>
          </a:xfrm>
          <a:prstGeom prst="rect">
            <a:avLst/>
          </a:prstGeom>
          <a:noFill/>
          <a:ln w="76200">
            <a:solidFill>
              <a:srgbClr val="FFCC99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indent="-361950" algn="ctr" eaLnBrk="1" hangingPunct="1">
              <a:spcBef>
                <a:spcPct val="15000"/>
              </a:spcBef>
              <a:buFontTx/>
              <a:buNone/>
              <a:defRPr/>
            </a:pPr>
            <a:endParaRPr lang="zh-TW" altLang="en-US" sz="1800" kern="0" dirty="0" smtClean="0"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hangingPunct="1">
              <a:spcBef>
                <a:spcPct val="35000"/>
              </a:spcBef>
              <a:buFontTx/>
              <a:buNone/>
              <a:defRPr/>
            </a:pPr>
            <a:r>
              <a:rPr lang="zh-TW" altLang="en-US" sz="2400" b="0" kern="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400" b="0" kern="0" dirty="0" smtClean="0">
                <a:latin typeface="微軟正黑體" pitchFamily="34" charset="-120"/>
                <a:ea typeface="微軟正黑體" pitchFamily="34" charset="-120"/>
              </a:rPr>
            </a:br>
            <a:endParaRPr lang="en-US" altLang="zh-TW" b="0" kern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27" y="865123"/>
            <a:ext cx="9245599" cy="517753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80700" y="1769800"/>
            <a:ext cx="9000160" cy="2896955"/>
          </a:xfrm>
          <a:solidFill>
            <a:srgbClr val="314D3E"/>
          </a:solidFill>
        </p:spPr>
        <p:txBody>
          <a:bodyPr>
            <a:noAutofit/>
          </a:bodyPr>
          <a:lstStyle/>
          <a:p>
            <a:r>
              <a:rPr lang="zh-TW" altLang="en-US" sz="6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網路小學堂</a:t>
            </a:r>
            <a:r>
              <a:rPr lang="en-US" altLang="zh-TW" sz="6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Part2</a:t>
            </a:r>
            <a:br>
              <a:rPr lang="en-US" altLang="zh-TW" sz="6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</a:br>
            <a:r>
              <a:rPr lang="zh-TW" altLang="en-US" sz="6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與</a:t>
            </a:r>
            <a:br>
              <a:rPr lang="zh-TW" altLang="en-US" sz="6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一句話</a:t>
            </a:r>
            <a:r>
              <a:rPr lang="en-US" altLang="zh-TW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印象</a:t>
            </a:r>
            <a:r>
              <a:rPr lang="zh-TW" alt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最</a:t>
            </a:r>
            <a:r>
              <a:rPr lang="zh-TW" altLang="en-US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深刻的學習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30515" y="1204686"/>
            <a:ext cx="9791816" cy="4779426"/>
          </a:xfrm>
          <a:prstGeom prst="rect">
            <a:avLst/>
          </a:prstGeom>
          <a:noFill/>
          <a:ln>
            <a:solidFill>
              <a:srgbClr val="FFCC99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過度使用網路可能</a:t>
            </a:r>
            <a:r>
              <a:rPr lang="zh-TW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造成生活</a:t>
            </a:r>
            <a:r>
              <a:rPr lang="zh-TW" altLang="zh-TW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什麼影響</a:t>
            </a:r>
            <a:r>
              <a:rPr lang="zh-TW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6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TW" sz="36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</a:t>
            </a:r>
            <a:r>
              <a:rPr lang="zh-TW" altLang="en-US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子關係緊張</a:t>
            </a: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r>
              <a:rPr lang="zh-TW" altLang="en-US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課業</a:t>
            </a: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人際關係</a:t>
            </a:r>
            <a:r>
              <a:rPr lang="zh-TW" altLang="en-US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不佳</a:t>
            </a: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r>
              <a:rPr lang="zh-TW" altLang="en-US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皆是</a:t>
            </a:r>
          </a:p>
        </p:txBody>
      </p:sp>
    </p:spTree>
    <p:extLst>
      <p:ext uri="{BB962C8B-B14F-4D97-AF65-F5344CB8AC3E}">
        <p14:creationId xmlns:p14="http://schemas.microsoft.com/office/powerpoint/2010/main" val="90018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46629" y="1204687"/>
            <a:ext cx="10298895" cy="4881636"/>
          </a:xfrm>
          <a:prstGeom prst="rect">
            <a:avLst/>
          </a:prstGeom>
          <a:noFill/>
          <a:ln>
            <a:solidFill>
              <a:srgbClr val="FFCC99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過度使用網路，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可能造成什麼身心狀況？</a:t>
            </a:r>
            <a:endParaRPr lang="en-US" altLang="zh-TW" sz="36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記憶力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增強</a:t>
            </a:r>
            <a:endParaRPr lang="en-US" altLang="zh-TW" sz="36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同理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心增</a:t>
            </a:r>
            <a:r>
              <a:rPr lang="zh-TW" altLang="en-US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</a:t>
            </a:r>
            <a:endParaRPr lang="en-US" altLang="zh-TW" sz="36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孤獨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感降</a:t>
            </a:r>
            <a:r>
              <a:rPr lang="zh-TW" altLang="en-US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  <a:endParaRPr lang="en-US" altLang="zh-TW" sz="36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睡眠品質降低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673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72303" y="1429623"/>
            <a:ext cx="9894180" cy="4492206"/>
          </a:xfrm>
          <a:prstGeom prst="rect">
            <a:avLst/>
          </a:prstGeom>
          <a:noFill/>
          <a:ln>
            <a:solidFill>
              <a:srgbClr val="FFCC99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3600" b="0" dirty="0"/>
              <a:t>3</a:t>
            </a:r>
            <a:r>
              <a:rPr lang="en-US" altLang="zh-TW" sz="3600" b="0" dirty="0" smtClean="0"/>
              <a:t>.</a:t>
            </a:r>
            <a:r>
              <a:rPr lang="zh-TW" altLang="en-US" sz="3600" b="0" dirty="0" smtClean="0"/>
              <a:t>下</a:t>
            </a:r>
            <a:r>
              <a:rPr lang="zh-TW" altLang="en-US" sz="3600" b="0" dirty="0"/>
              <a:t>列</a:t>
            </a:r>
            <a:r>
              <a:rPr lang="zh-TW" altLang="zh-TW" sz="3600" b="0" dirty="0" smtClean="0"/>
              <a:t>何</a:t>
            </a:r>
            <a:r>
              <a:rPr lang="zh-TW" altLang="zh-TW" sz="3600" b="0" dirty="0"/>
              <a:t>者</a:t>
            </a:r>
            <a:r>
              <a:rPr lang="zh-TW" altLang="zh-TW" sz="4400" b="0" dirty="0" smtClean="0">
                <a:solidFill>
                  <a:srgbClr val="FF0000"/>
                </a:solidFill>
              </a:rPr>
              <a:t>不</a:t>
            </a:r>
            <a:r>
              <a:rPr lang="zh-TW" altLang="en-US" sz="4400" b="0" dirty="0" smtClean="0">
                <a:solidFill>
                  <a:srgbClr val="FF0000"/>
                </a:solidFill>
              </a:rPr>
              <a:t>是</a:t>
            </a:r>
            <a:r>
              <a:rPr lang="zh-TW" altLang="zh-TW" sz="3600" b="0" dirty="0" smtClean="0"/>
              <a:t>網路</a:t>
            </a:r>
            <a:r>
              <a:rPr lang="zh-TW" altLang="zh-TW" sz="3600" b="0" dirty="0"/>
              <a:t>成癮</a:t>
            </a:r>
            <a:r>
              <a:rPr lang="zh-TW" altLang="zh-TW" sz="3600" b="0" dirty="0" smtClean="0"/>
              <a:t>的</a:t>
            </a:r>
            <a:r>
              <a:rPr lang="zh-TW" altLang="en-US" sz="3600" b="0" dirty="0" smtClean="0"/>
              <a:t>重</a:t>
            </a:r>
            <a:r>
              <a:rPr lang="zh-TW" altLang="en-US" sz="3600" b="0" dirty="0"/>
              <a:t>要</a:t>
            </a:r>
            <a:r>
              <a:rPr lang="zh-TW" altLang="zh-TW" sz="3600" b="0" dirty="0" smtClean="0"/>
              <a:t>症狀？</a:t>
            </a:r>
            <a:endParaRPr lang="en-US" altLang="zh-TW" sz="3600" b="0" dirty="0" smtClean="0"/>
          </a:p>
          <a:p>
            <a:pPr marL="0" indent="0">
              <a:buNone/>
            </a:pPr>
            <a:endParaRPr lang="zh-TW" altLang="zh-TW" sz="36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zh-TW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強迫</a:t>
            </a:r>
            <a:r>
              <a:rPr lang="zh-TW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endParaRPr lang="en-US" altLang="zh-TW" sz="36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戒斷</a:t>
            </a:r>
            <a:r>
              <a:rPr lang="zh-TW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endParaRPr lang="en-US" altLang="zh-TW" sz="36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耐</a:t>
            </a:r>
            <a:r>
              <a:rPr lang="zh-TW" altLang="zh-TW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endParaRPr lang="en-US" altLang="zh-TW" sz="36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zh-TW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過度性</a:t>
            </a:r>
            <a:endParaRPr lang="en-US" altLang="zh-TW" sz="36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6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TW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724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9177" y="1230659"/>
            <a:ext cx="11724487" cy="4714523"/>
          </a:xfrm>
          <a:prstGeom prst="rect">
            <a:avLst/>
          </a:prstGeom>
          <a:noFill/>
          <a:ln>
            <a:solidFill>
              <a:srgbClr val="FFCC99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3600" b="0" dirty="0" smtClean="0"/>
              <a:t>1</a:t>
            </a:r>
            <a:r>
              <a:rPr lang="en-US" altLang="zh-TW" sz="3600" b="0" dirty="0"/>
              <a:t>.</a:t>
            </a:r>
            <a:r>
              <a:rPr lang="zh-TW" altLang="zh-TW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使用網路與玩網路遊戲，</a:t>
            </a:r>
            <a:r>
              <a:rPr lang="zh-TW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我們該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有如何合適的心態</a:t>
            </a: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endParaRPr lang="zh-TW" altLang="zh-TW" sz="36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努力打遊戲，因為</a:t>
            </a:r>
            <a:r>
              <a:rPr lang="zh-TW" altLang="zh-TW" sz="3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zh-TW" sz="3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zh-TW" altLang="zh-TW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都可以成為電競選</a:t>
            </a:r>
            <a:r>
              <a:rPr lang="zh-TW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 </a:t>
            </a:r>
            <a:endParaRPr lang="en-US" altLang="zh-TW" sz="36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3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每一次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r>
              <a:rPr lang="zh-TW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玩</a:t>
            </a:r>
            <a:r>
              <a:rPr lang="zh-TW" altLang="zh-TW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遊戲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來讓心情變好和排解無聊的時間</a:t>
            </a:r>
            <a:endParaRPr lang="en-US" altLang="zh-TW" sz="36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適當</a:t>
            </a:r>
            <a:r>
              <a:rPr lang="zh-TW" altLang="zh-TW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使用，不影響健康、課業與人際關係</a:t>
            </a:r>
          </a:p>
          <a:p>
            <a:pPr marL="0" indent="0">
              <a:buNone/>
            </a:pPr>
            <a:endParaRPr lang="zh-TW" altLang="zh-TW" sz="36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0" y="3880521"/>
            <a:ext cx="754556" cy="7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7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12800" y="1132115"/>
            <a:ext cx="10769599" cy="5202729"/>
          </a:xfrm>
          <a:prstGeom prst="rect">
            <a:avLst/>
          </a:prstGeom>
          <a:noFill/>
          <a:ln>
            <a:solidFill>
              <a:srgbClr val="FFCC99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3600" b="0" dirty="0" smtClean="0"/>
              <a:t>4.</a:t>
            </a:r>
            <a:r>
              <a:rPr lang="zh-TW" altLang="en-US" sz="3600" b="0" dirty="0" smtClean="0"/>
              <a:t> 下列</a:t>
            </a:r>
            <a:r>
              <a:rPr lang="zh-TW" altLang="en-US" sz="3600" b="0" dirty="0"/>
              <a:t>何</a:t>
            </a:r>
            <a:r>
              <a:rPr lang="zh-TW" altLang="en-US" sz="3600" b="0" dirty="0" smtClean="0"/>
              <a:t>者</a:t>
            </a:r>
            <a:r>
              <a:rPr lang="zh-TW" altLang="en-US" sz="5400" b="0" dirty="0" smtClean="0">
                <a:solidFill>
                  <a:srgbClr val="FF0000"/>
                </a:solidFill>
              </a:rPr>
              <a:t>是</a:t>
            </a:r>
            <a:r>
              <a:rPr lang="zh-TW" altLang="en-US" sz="3600" b="0" dirty="0"/>
              <a:t>使用網路保護自己的方法</a:t>
            </a:r>
            <a:r>
              <a:rPr lang="en-US" altLang="zh-TW" sz="3600" b="0" dirty="0" smtClean="0"/>
              <a:t>?</a:t>
            </a:r>
          </a:p>
          <a:p>
            <a:pPr marL="0" indent="0">
              <a:buNone/>
            </a:pPr>
            <a:endParaRPr lang="en-US" altLang="zh-TW" sz="3600" b="0" dirty="0"/>
          </a:p>
          <a:p>
            <a:pPr marL="0" indent="0">
              <a:buNone/>
            </a:pPr>
            <a:r>
              <a:rPr lang="en-US" altLang="zh-TW" sz="3600" b="0" dirty="0" smtClean="0"/>
              <a:t>(A)</a:t>
            </a:r>
            <a:r>
              <a:rPr lang="zh-TW" altLang="en-US" sz="3600" b="0" dirty="0"/>
              <a:t>把個人私密照片傳給男朋友或女朋友</a:t>
            </a:r>
            <a:endParaRPr lang="en-US" altLang="zh-TW" sz="3600" b="0" dirty="0"/>
          </a:p>
          <a:p>
            <a:pPr marL="0" indent="0">
              <a:buNone/>
            </a:pPr>
            <a:r>
              <a:rPr lang="en-US" altLang="zh-TW" sz="3600" b="0" dirty="0" smtClean="0"/>
              <a:t>(B)</a:t>
            </a:r>
            <a:r>
              <a:rPr lang="zh-TW" altLang="en-US" sz="3600" b="0" dirty="0" smtClean="0"/>
              <a:t>半夜偷偷用手機影響正</a:t>
            </a:r>
            <a:r>
              <a:rPr lang="zh-TW" altLang="en-US" sz="3600" b="0" dirty="0"/>
              <a:t>常</a:t>
            </a:r>
            <a:r>
              <a:rPr lang="zh-TW" altLang="en-US" sz="3600" b="0" dirty="0" smtClean="0"/>
              <a:t>睡眠時間</a:t>
            </a:r>
            <a:endParaRPr lang="zh-TW" altLang="en-US" sz="3600" b="0" dirty="0"/>
          </a:p>
          <a:p>
            <a:pPr marL="0" indent="0">
              <a:buNone/>
            </a:pPr>
            <a:r>
              <a:rPr lang="en-US" altLang="zh-TW" sz="3600" b="0" dirty="0" smtClean="0"/>
              <a:t>(C)</a:t>
            </a:r>
            <a:r>
              <a:rPr lang="zh-TW" altLang="en-US" sz="3600" b="0" dirty="0"/>
              <a:t>在</a:t>
            </a:r>
            <a:r>
              <a:rPr lang="en-US" altLang="zh-TW" sz="3600" b="0" dirty="0"/>
              <a:t>15</a:t>
            </a:r>
            <a:r>
              <a:rPr lang="zh-TW" altLang="en-US" sz="3600" b="0" dirty="0"/>
              <a:t>公分的距離，滑手機</a:t>
            </a:r>
            <a:r>
              <a:rPr lang="en-US" altLang="zh-TW" sz="3600" b="0" dirty="0"/>
              <a:t>/</a:t>
            </a:r>
            <a:r>
              <a:rPr lang="zh-TW" altLang="en-US" sz="3600" b="0" dirty="0"/>
              <a:t>用電腦</a:t>
            </a:r>
          </a:p>
          <a:p>
            <a:pPr marL="0" indent="0">
              <a:buNone/>
            </a:pPr>
            <a:r>
              <a:rPr lang="en-US" altLang="zh-TW" sz="3600" b="0" dirty="0" smtClean="0"/>
              <a:t>(D)</a:t>
            </a:r>
            <a:r>
              <a:rPr lang="zh-TW" altLang="en-US" sz="3600" b="0" dirty="0" smtClean="0"/>
              <a:t>使用</a:t>
            </a:r>
            <a:r>
              <a:rPr lang="zh-TW" altLang="en-US" sz="3600" b="0" dirty="0"/>
              <a:t>網路</a:t>
            </a:r>
            <a:r>
              <a:rPr lang="en-US" altLang="zh-TW" sz="3600" b="0" dirty="0"/>
              <a:t>30</a:t>
            </a:r>
            <a:r>
              <a:rPr lang="zh-TW" altLang="en-US" sz="3600" b="0" dirty="0"/>
              <a:t>分鐘，就休息</a:t>
            </a:r>
            <a:r>
              <a:rPr lang="en-US" altLang="zh-TW" sz="3600" b="0" dirty="0"/>
              <a:t>10</a:t>
            </a:r>
            <a:r>
              <a:rPr lang="zh-TW" altLang="en-US" sz="3600" b="0" dirty="0"/>
              <a:t>分鐘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725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40229" y="1262743"/>
            <a:ext cx="10479313" cy="4714523"/>
          </a:xfrm>
          <a:prstGeom prst="rect">
            <a:avLst/>
          </a:prstGeom>
          <a:noFill/>
          <a:ln>
            <a:solidFill>
              <a:srgbClr val="FFCC99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3600" b="0" dirty="0"/>
              <a:t>5</a:t>
            </a:r>
            <a:r>
              <a:rPr lang="en-US" altLang="zh-TW" sz="3600" b="0" dirty="0" smtClean="0"/>
              <a:t>.</a:t>
            </a:r>
            <a:r>
              <a:rPr lang="zh-TW" altLang="zh-TW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使用網路與玩網路遊戲，我們</a:t>
            </a:r>
            <a:r>
              <a:rPr lang="zh-TW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應該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</a:t>
            </a:r>
            <a:r>
              <a:rPr lang="zh-TW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6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TW" sz="36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zh-TW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適當使用，不影響健康、課業與</a:t>
            </a:r>
            <a:r>
              <a:rPr lang="zh-TW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人際關係</a:t>
            </a:r>
            <a:endParaRPr lang="zh-TW" altLang="zh-TW" sz="36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zh-TW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想玩就玩，想用就用，因為</a:t>
            </a:r>
            <a:r>
              <a:rPr lang="zh-TW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不會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造成</a:t>
            </a:r>
            <a:r>
              <a:rPr lang="zh-TW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不良影響</a:t>
            </a:r>
            <a:endParaRPr lang="zh-TW" altLang="zh-TW" sz="36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努力打遊戲，因為</a:t>
            </a:r>
            <a:r>
              <a:rPr lang="zh-TW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zh-TW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個人都可以成為電競選</a:t>
            </a:r>
            <a:r>
              <a:rPr lang="zh-TW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 </a:t>
            </a:r>
            <a:endParaRPr lang="en-US" altLang="zh-TW" sz="36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每次都</a:t>
            </a:r>
            <a:r>
              <a:rPr lang="zh-TW" altLang="en-US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玩</a:t>
            </a:r>
            <a:r>
              <a:rPr lang="zh-TW" altLang="zh-TW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遊戲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來排解無聊與抒發心情</a:t>
            </a:r>
            <a:endParaRPr lang="zh-TW" altLang="zh-TW" sz="36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13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7209287" y="3674286"/>
            <a:ext cx="4923781" cy="2353855"/>
          </a:xfrm>
          <a:prstGeom prst="rect">
            <a:avLst/>
          </a:prstGeom>
          <a:noFill/>
          <a:ln>
            <a:solidFill>
              <a:srgbClr val="FFCC99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TW" altLang="en-US" sz="4000" b="0" dirty="0"/>
              <a:t>５</a:t>
            </a:r>
            <a:r>
              <a:rPr lang="en-US" altLang="zh-TW" sz="1800" b="0" dirty="0" smtClean="0"/>
              <a:t>.</a:t>
            </a:r>
            <a:r>
              <a:rPr lang="zh-TW" altLang="en-US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使用網路與玩網路遊戲，</a:t>
            </a:r>
            <a:r>
              <a:rPr lang="zh-TW" altLang="en-US" sz="18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我們該</a:t>
            </a:r>
            <a:r>
              <a:rPr lang="zh-TW" altLang="en-US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如何做？</a:t>
            </a:r>
          </a:p>
          <a:p>
            <a:pPr marL="0" indent="0">
              <a:buNone/>
            </a:pPr>
            <a:endParaRPr lang="zh-TW" altLang="en-US" sz="16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適當使用，不影響健康、課業與人際關係</a:t>
            </a:r>
          </a:p>
          <a:p>
            <a:pPr marL="0" indent="0">
              <a:buNone/>
            </a:pPr>
            <a:r>
              <a:rPr lang="en-US" altLang="zh-TW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想玩就玩，想用就用，因為不會造成不良影響</a:t>
            </a:r>
          </a:p>
          <a:p>
            <a:pPr marL="0" indent="0">
              <a:buNone/>
            </a:pPr>
            <a:r>
              <a:rPr lang="en-US" altLang="zh-TW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努力打遊戲，因為每個人都可以成為電競選手 </a:t>
            </a:r>
          </a:p>
          <a:p>
            <a:pPr marL="0" indent="0">
              <a:buNone/>
            </a:pPr>
            <a:r>
              <a:rPr lang="en-US" altLang="zh-TW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 </a:t>
            </a:r>
            <a:r>
              <a:rPr lang="zh-TW" altLang="en-US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每次都用玩網路遊戲來排解無聊與抒發心情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9382" y="938430"/>
            <a:ext cx="4680886" cy="2353855"/>
          </a:xfrm>
          <a:prstGeom prst="rect">
            <a:avLst/>
          </a:prstGeom>
          <a:noFill/>
          <a:ln>
            <a:solidFill>
              <a:srgbClr val="FFCC99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TW" altLang="en-US" sz="28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１</a:t>
            </a:r>
            <a:r>
              <a:rPr lang="en-US" altLang="zh-TW" sz="20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過度</a:t>
            </a:r>
            <a:r>
              <a:rPr lang="zh-TW" altLang="en-US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使用網路可能造成生活什麼影響？</a:t>
            </a:r>
          </a:p>
          <a:p>
            <a:pPr marL="0" indent="0">
              <a:buNone/>
            </a:pPr>
            <a:endParaRPr lang="zh-TW" altLang="en-US" sz="16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親子關係緊張</a:t>
            </a:r>
          </a:p>
          <a:p>
            <a:pPr marL="0" indent="0">
              <a:buNone/>
            </a:pPr>
            <a:r>
              <a:rPr lang="en-US" altLang="zh-TW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影響課業</a:t>
            </a:r>
          </a:p>
          <a:p>
            <a:pPr marL="0" indent="0">
              <a:buNone/>
            </a:pPr>
            <a:r>
              <a:rPr lang="en-US" altLang="zh-TW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人際關係不佳</a:t>
            </a:r>
          </a:p>
          <a:p>
            <a:pPr marL="0" indent="0">
              <a:buNone/>
            </a:pPr>
            <a:r>
              <a:rPr lang="en-US" altLang="zh-TW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以上皆是</a:t>
            </a:r>
            <a:endParaRPr lang="zh-TW" altLang="en-US" sz="18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34659" y="907080"/>
            <a:ext cx="5680645" cy="2486452"/>
          </a:xfrm>
          <a:prstGeom prst="rect">
            <a:avLst/>
          </a:prstGeom>
          <a:noFill/>
          <a:ln>
            <a:solidFill>
              <a:srgbClr val="FFCC99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TW" altLang="en-US" sz="2800" b="0" dirty="0" smtClean="0"/>
              <a:t>２</a:t>
            </a:r>
            <a:r>
              <a:rPr lang="en-US" altLang="zh-TW" sz="2800" b="0" dirty="0" smtClean="0"/>
              <a:t>.</a:t>
            </a:r>
            <a:r>
              <a:rPr lang="zh-TW" altLang="en-US" sz="2800" b="0" dirty="0" smtClean="0"/>
              <a:t> </a:t>
            </a:r>
            <a:r>
              <a:rPr lang="zh-TW" altLang="en-US" sz="1800" b="0" dirty="0" smtClean="0"/>
              <a:t>過度</a:t>
            </a:r>
            <a:r>
              <a:rPr lang="zh-TW" altLang="en-US" sz="1800" b="0" dirty="0"/>
              <a:t>使用網路，可能造成什麼身心狀況？</a:t>
            </a:r>
          </a:p>
          <a:p>
            <a:pPr marL="0" indent="0">
              <a:buNone/>
            </a:pPr>
            <a:endParaRPr lang="zh-TW" altLang="en-US" sz="1600" b="0" dirty="0"/>
          </a:p>
          <a:p>
            <a:pPr marL="0" indent="0">
              <a:buNone/>
            </a:pPr>
            <a:r>
              <a:rPr lang="en-US" altLang="zh-TW" sz="1600" b="0" dirty="0"/>
              <a:t>(A</a:t>
            </a:r>
            <a:r>
              <a:rPr lang="en-US" altLang="zh-TW" sz="1600" b="0" dirty="0" smtClean="0"/>
              <a:t>)</a:t>
            </a:r>
            <a:r>
              <a:rPr lang="zh-TW" altLang="en-US" sz="1600" b="0" dirty="0"/>
              <a:t>孤獨感降低</a:t>
            </a:r>
          </a:p>
          <a:p>
            <a:pPr marL="0" indent="0">
              <a:buNone/>
            </a:pPr>
            <a:r>
              <a:rPr lang="en-US" altLang="zh-TW" sz="1600" b="0" dirty="0" smtClean="0"/>
              <a:t>(</a:t>
            </a:r>
            <a:r>
              <a:rPr lang="en-US" altLang="zh-TW" sz="1600" b="0" dirty="0"/>
              <a:t>B)</a:t>
            </a:r>
            <a:r>
              <a:rPr lang="zh-TW" altLang="en-US" sz="1600" b="0" dirty="0"/>
              <a:t>同理心</a:t>
            </a:r>
            <a:r>
              <a:rPr lang="zh-TW" altLang="en-US" sz="1600" b="0" dirty="0" smtClean="0"/>
              <a:t>增強</a:t>
            </a:r>
            <a:endParaRPr lang="en-US" altLang="zh-TW" sz="1600" b="0" dirty="0" smtClean="0"/>
          </a:p>
          <a:p>
            <a:pPr marL="0" indent="0">
              <a:buNone/>
            </a:pPr>
            <a:r>
              <a:rPr lang="en-US" altLang="zh-TW" sz="1600" b="0" dirty="0" smtClean="0"/>
              <a:t>(C)</a:t>
            </a:r>
            <a:r>
              <a:rPr lang="zh-TW" altLang="en-US" sz="1600" b="0" dirty="0" smtClean="0"/>
              <a:t>記憶力增強</a:t>
            </a:r>
          </a:p>
          <a:p>
            <a:pPr marL="0" indent="0">
              <a:buNone/>
            </a:pPr>
            <a:r>
              <a:rPr lang="en-US" altLang="zh-TW" sz="1600" b="0" dirty="0" smtClean="0"/>
              <a:t>(C)</a:t>
            </a:r>
            <a:r>
              <a:rPr lang="zh-TW" altLang="en-US" sz="1600" b="0" dirty="0" smtClean="0"/>
              <a:t> </a:t>
            </a:r>
            <a:r>
              <a:rPr lang="en-US" altLang="zh-TW" sz="1600" b="0" dirty="0" smtClean="0"/>
              <a:t>(D)</a:t>
            </a:r>
            <a:r>
              <a:rPr lang="zh-TW" altLang="en-US" sz="1600" b="0" dirty="0" smtClean="0"/>
              <a:t>睡眠品質降低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80370" y="3706520"/>
            <a:ext cx="3734280" cy="2486452"/>
          </a:xfrm>
          <a:prstGeom prst="rect">
            <a:avLst/>
          </a:prstGeom>
          <a:noFill/>
          <a:ln>
            <a:solidFill>
              <a:srgbClr val="FFCC99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zh-TW" sz="20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kumimoji="0" lang="zh-TW" altLang="en-US" sz="20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下列何者是使用網路保護自己的方法</a:t>
            </a:r>
            <a:r>
              <a:rPr kumimoji="0" lang="en-US" altLang="zh-TW" sz="20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kumimoji="0" lang="en-US" altLang="zh-TW" sz="2400" b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zh-TW" sz="16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kumimoji="0" lang="zh-TW" altLang="en-US" sz="16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把個人私密照片傳給男朋友或女朋友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zh-TW" sz="16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kumimoji="0" lang="zh-TW" altLang="en-US" sz="16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半夜偷偷用手機影響正常睡眠時間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zh-TW" sz="16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kumimoji="0" lang="zh-TW" altLang="en-US" sz="16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kumimoji="0" lang="en-US" altLang="zh-TW" sz="16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kumimoji="0" lang="zh-TW" altLang="en-US" sz="16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公分的距離，滑手機</a:t>
            </a:r>
            <a:r>
              <a:rPr kumimoji="0" lang="en-US" altLang="zh-TW" sz="16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16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用電腦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zh-TW" sz="16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kumimoji="0" lang="zh-TW" altLang="en-US" sz="16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使用網路</a:t>
            </a:r>
            <a:r>
              <a:rPr kumimoji="0" lang="en-US" altLang="zh-TW" sz="16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kumimoji="0" lang="zh-TW" altLang="en-US" sz="16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分鐘，就休息</a:t>
            </a:r>
            <a:r>
              <a:rPr kumimoji="0" lang="en-US" altLang="zh-TW" sz="16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kumimoji="0" lang="zh-TW" altLang="en-US" sz="16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9382" y="3674286"/>
            <a:ext cx="2863154" cy="2497491"/>
          </a:xfrm>
          <a:prstGeom prst="rect">
            <a:avLst/>
          </a:prstGeom>
          <a:noFill/>
          <a:ln>
            <a:solidFill>
              <a:srgbClr val="FFCC99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TW" altLang="en-US" sz="2000" b="0" dirty="0" smtClean="0"/>
              <a:t>３</a:t>
            </a:r>
            <a:r>
              <a:rPr lang="en-US" altLang="zh-TW" sz="2000" b="0" dirty="0" smtClean="0"/>
              <a:t>.</a:t>
            </a:r>
            <a:r>
              <a:rPr lang="zh-TW" altLang="en-US" sz="1800" b="0" dirty="0"/>
              <a:t>下列</a:t>
            </a:r>
            <a:r>
              <a:rPr lang="zh-TW" altLang="zh-TW" sz="1800" b="0" dirty="0"/>
              <a:t>何者</a:t>
            </a:r>
            <a:r>
              <a:rPr lang="zh-TW" altLang="zh-TW" sz="2400" b="0" dirty="0">
                <a:solidFill>
                  <a:srgbClr val="FF0000"/>
                </a:solidFill>
              </a:rPr>
              <a:t>不</a:t>
            </a:r>
            <a:r>
              <a:rPr lang="zh-TW" altLang="en-US" sz="2400" b="0" dirty="0">
                <a:solidFill>
                  <a:srgbClr val="FF0000"/>
                </a:solidFill>
              </a:rPr>
              <a:t>是</a:t>
            </a:r>
            <a:r>
              <a:rPr lang="zh-TW" altLang="zh-TW" sz="1800" b="0" dirty="0"/>
              <a:t>網路成癮的</a:t>
            </a:r>
            <a:r>
              <a:rPr lang="zh-TW" altLang="en-US" sz="1800" b="0" dirty="0"/>
              <a:t>重要</a:t>
            </a:r>
            <a:r>
              <a:rPr lang="zh-TW" altLang="zh-TW" sz="1800" b="0" dirty="0"/>
              <a:t>症狀？</a:t>
            </a:r>
            <a:endParaRPr lang="en-US" altLang="zh-TW" sz="1800" b="0" dirty="0"/>
          </a:p>
          <a:p>
            <a:pPr marL="0" indent="0">
              <a:buNone/>
            </a:pPr>
            <a:endParaRPr lang="zh-TW" altLang="zh-TW" sz="16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強迫性</a:t>
            </a:r>
          </a:p>
          <a:p>
            <a:pPr marL="0" indent="0">
              <a:buNone/>
            </a:pPr>
            <a:r>
              <a:rPr lang="en-US" altLang="zh-TW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戒斷性</a:t>
            </a:r>
          </a:p>
          <a:p>
            <a:pPr marL="0" indent="0">
              <a:buNone/>
            </a:pPr>
            <a:r>
              <a:rPr lang="en-US" altLang="zh-TW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耐受性</a:t>
            </a:r>
          </a:p>
          <a:p>
            <a:pPr marL="0" indent="0">
              <a:buNone/>
            </a:pPr>
            <a:r>
              <a:rPr lang="en-US" altLang="zh-TW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1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過度性</a:t>
            </a:r>
          </a:p>
          <a:p>
            <a:pPr marL="0" indent="0">
              <a:buNone/>
            </a:pPr>
            <a:endParaRPr lang="zh-TW" altLang="zh-TW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58" y="4476404"/>
            <a:ext cx="575244" cy="57524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5" y="2456848"/>
            <a:ext cx="575244" cy="57524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77" y="2373672"/>
            <a:ext cx="575244" cy="57524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5294423"/>
            <a:ext cx="575244" cy="57524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8" y="5452897"/>
            <a:ext cx="575244" cy="57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8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17927" y="1123044"/>
            <a:ext cx="8964613" cy="4451350"/>
          </a:xfrm>
          <a:prstGeom prst="rect">
            <a:avLst/>
          </a:prstGeom>
          <a:noFill/>
          <a:ln w="76200">
            <a:solidFill>
              <a:srgbClr val="FFCC99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indent="-361950" algn="ctr" eaLnBrk="1" hangingPunct="1">
              <a:spcBef>
                <a:spcPct val="15000"/>
              </a:spcBef>
              <a:buFontTx/>
              <a:buNone/>
              <a:defRPr/>
            </a:pPr>
            <a:endParaRPr lang="zh-TW" altLang="en-US" sz="1800" kern="0" dirty="0" smtClean="0"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hangingPunct="1">
              <a:spcBef>
                <a:spcPct val="35000"/>
              </a:spcBef>
              <a:buFontTx/>
              <a:buNone/>
              <a:defRPr/>
            </a:pPr>
            <a:r>
              <a:rPr lang="zh-TW" altLang="en-US" sz="2400" b="0" kern="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400" b="0" kern="0" dirty="0" smtClean="0">
                <a:latin typeface="微軟正黑體" pitchFamily="34" charset="-120"/>
                <a:ea typeface="微軟正黑體" pitchFamily="34" charset="-120"/>
              </a:rPr>
            </a:br>
            <a:endParaRPr lang="en-US" altLang="zh-TW" b="0" kern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43538" y="2154919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當聰明的使用者</a:t>
            </a:r>
            <a:r>
              <a:rPr lang="en-US" altLang="zh-TW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照顧自己的健康</a:t>
            </a:r>
            <a:endParaRPr lang="zh-TW" alt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30515" y="1204686"/>
            <a:ext cx="9791816" cy="4779426"/>
          </a:xfrm>
          <a:prstGeom prst="rect">
            <a:avLst/>
          </a:prstGeom>
          <a:noFill/>
          <a:ln>
            <a:solidFill>
              <a:srgbClr val="FFCC99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3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過度</a:t>
            </a:r>
            <a:r>
              <a:rPr lang="zh-TW" altLang="zh-TW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使用網路可能</a:t>
            </a:r>
            <a:r>
              <a:rPr lang="zh-TW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造成什麼</a:t>
            </a:r>
            <a:r>
              <a:rPr lang="zh-TW" altLang="zh-TW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r>
              <a:rPr lang="zh-TW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6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TW" sz="36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</a:t>
            </a:r>
            <a:r>
              <a:rPr lang="zh-TW" altLang="en-US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子關係緊張</a:t>
            </a: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r>
              <a:rPr lang="zh-TW" altLang="en-US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課業</a:t>
            </a: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影響人際關係</a:t>
            </a:r>
            <a:endParaRPr lang="zh-TW" altLang="en-US" sz="36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r>
              <a:rPr lang="zh-TW" altLang="en-US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皆是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10" y="4489635"/>
            <a:ext cx="754556" cy="7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2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46629" y="1204687"/>
            <a:ext cx="10298895" cy="4881636"/>
          </a:xfrm>
          <a:prstGeom prst="rect">
            <a:avLst/>
          </a:prstGeom>
          <a:noFill/>
          <a:ln>
            <a:solidFill>
              <a:srgbClr val="FFCC99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b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過度</a:t>
            </a:r>
            <a:r>
              <a:rPr lang="zh-TW" altLang="en-US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使用網路，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可能造成什麼身心狀況？</a:t>
            </a:r>
            <a:endParaRPr lang="en-US" altLang="zh-TW" sz="36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孤獨感</a:t>
            </a:r>
            <a:r>
              <a:rPr lang="zh-TW" altLang="en-US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降低</a:t>
            </a:r>
            <a:endParaRPr lang="en-US" altLang="zh-TW" sz="36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同理心增強</a:t>
            </a:r>
            <a:endParaRPr lang="en-US" altLang="zh-TW" sz="36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3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記憶力降低</a:t>
            </a:r>
            <a:endParaRPr lang="en-US" altLang="zh-TW" sz="36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36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29" y="3861909"/>
            <a:ext cx="754556" cy="7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4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32595" y="2357437"/>
            <a:ext cx="9914617" cy="3593419"/>
          </a:xfrm>
          <a:prstGeom prst="rect">
            <a:avLst/>
          </a:prstGeom>
          <a:noFill/>
          <a:ln>
            <a:solidFill>
              <a:srgbClr val="FFCC99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indent="-361950" eaLnBrk="1" hangingPunct="1">
              <a:spcBef>
                <a:spcPct val="35000"/>
              </a:spcBef>
              <a:buNone/>
              <a:defRPr/>
            </a:pPr>
            <a:r>
              <a:rPr lang="zh-TW" altLang="en-US" sz="2400" b="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400" b="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en-US" altLang="zh-TW" b="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14702" y="962082"/>
            <a:ext cx="8964612" cy="8735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zh-TW" altLang="en-US" sz="4800" dirty="0" smtClean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數位康健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47713" y="2879272"/>
            <a:ext cx="9284380" cy="2331357"/>
          </a:xfrm>
          <a:ln>
            <a:noFill/>
          </a:ln>
        </p:spPr>
        <p:txBody>
          <a:bodyPr/>
          <a:lstStyle/>
          <a:p>
            <a:pPr marL="361950" indent="-361950" eaLnBrk="1" hangingPunct="1">
              <a:spcBef>
                <a:spcPct val="15000"/>
              </a:spcBef>
              <a:buNone/>
              <a:defRPr/>
            </a:pPr>
            <a:r>
              <a:rPr lang="zh-TW" altLang="en-US" sz="40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  </a:t>
            </a:r>
            <a:r>
              <a:rPr lang="zh-TW" altLang="en-US" sz="4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「安全、合理、</a:t>
            </a:r>
            <a:r>
              <a:rPr lang="zh-TW" altLang="en-US" sz="4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合法</a:t>
            </a:r>
            <a:r>
              <a:rPr lang="zh-TW" altLang="en-US" sz="4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的使用數位科技，不因數位科技影響健康。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hangingPunct="1">
              <a:spcBef>
                <a:spcPct val="15000"/>
              </a:spcBef>
              <a:buNone/>
              <a:defRPr/>
            </a:pPr>
            <a:endParaRPr lang="en-US" altLang="zh-TW" sz="2000" b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  <a:p>
            <a:pPr marL="361950" indent="-361950" eaLnBrk="1" hangingPunct="1">
              <a:spcBef>
                <a:spcPct val="15000"/>
              </a:spcBef>
              <a:buNone/>
              <a:defRPr/>
            </a:pPr>
            <a:endParaRPr lang="en-US" altLang="zh-TW" sz="2000" b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143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70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95382" y="418050"/>
            <a:ext cx="8108861" cy="6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indent="-361950" eaLnBrk="1" hangingPunct="1">
              <a:spcBef>
                <a:spcPct val="15000"/>
              </a:spcBef>
              <a:buFontTx/>
              <a:buNone/>
              <a:defRPr/>
            </a:pPr>
            <a:r>
              <a:rPr lang="zh-TW" altLang="en-US" sz="4800" kern="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網路的功能</a:t>
            </a:r>
            <a:endParaRPr lang="en-US" altLang="zh-TW" sz="4800" kern="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hangingPunct="1">
              <a:spcBef>
                <a:spcPct val="15000"/>
              </a:spcBef>
              <a:buFontTx/>
              <a:buNone/>
              <a:defRPr/>
            </a:pPr>
            <a:r>
              <a:rPr lang="en-US" altLang="zh-TW" sz="4800" kern="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kern="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大家通常在網路做什麼</a:t>
            </a:r>
            <a:r>
              <a:rPr lang="en-US" altLang="zh-TW" sz="3600" kern="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380662" y="2968831"/>
            <a:ext cx="2417752" cy="2330291"/>
            <a:chOff x="1232948" y="3403407"/>
            <a:chExt cx="2033679" cy="1745957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883" y="3403407"/>
              <a:ext cx="810685" cy="8106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948" y="4331578"/>
              <a:ext cx="817786" cy="8177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30" t="12063" r="28373" b="11958"/>
            <a:stretch/>
          </p:blipFill>
          <p:spPr>
            <a:xfrm flipH="1">
              <a:off x="2327095" y="3440846"/>
              <a:ext cx="697317" cy="7031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45" y="4392814"/>
              <a:ext cx="1063182" cy="7076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602">
            <a:off x="3218981" y="2383728"/>
            <a:ext cx="4191115" cy="3156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t="7807" r="31195" b="21587"/>
          <a:stretch/>
        </p:blipFill>
        <p:spPr>
          <a:xfrm>
            <a:off x="5314538" y="4377280"/>
            <a:ext cx="2854016" cy="1994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3151" r="11978" b="11882"/>
          <a:stretch/>
        </p:blipFill>
        <p:spPr>
          <a:xfrm rot="21071176">
            <a:off x="8189618" y="2353473"/>
            <a:ext cx="3176733" cy="2269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0" t="11143" r="6355" b="8693"/>
          <a:stretch/>
        </p:blipFill>
        <p:spPr>
          <a:xfrm>
            <a:off x="8604243" y="4674890"/>
            <a:ext cx="2828544" cy="1792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t="8287" r="20408" b="7337"/>
          <a:stretch/>
        </p:blipFill>
        <p:spPr>
          <a:xfrm>
            <a:off x="9433963" y="383346"/>
            <a:ext cx="1571312" cy="1445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73" y="677607"/>
            <a:ext cx="2435920" cy="85708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7" t="6688"/>
          <a:stretch/>
        </p:blipFill>
        <p:spPr>
          <a:xfrm rot="389100">
            <a:off x="2905998" y="4335723"/>
            <a:ext cx="2407199" cy="1905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4655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30242" y="682907"/>
            <a:ext cx="9807924" cy="6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indent="-361950" eaLnBrk="1" hangingPunct="1">
              <a:spcBef>
                <a:spcPct val="15000"/>
              </a:spcBef>
              <a:buFontTx/>
              <a:buNone/>
              <a:defRPr/>
            </a:pPr>
            <a:r>
              <a:rPr lang="zh-TW" altLang="en-US" sz="4800" kern="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            網路生活想要怎樣的結果</a:t>
            </a:r>
            <a:r>
              <a:rPr lang="en-US" altLang="zh-TW" sz="4800" kern="0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en-US" altLang="zh-TW" sz="4800" kern="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32" y="1208546"/>
            <a:ext cx="6339350" cy="4564332"/>
          </a:xfrm>
          <a:prstGeom prst="rect">
            <a:avLst/>
          </a:prstGeom>
        </p:spPr>
      </p:pic>
      <p:pic>
        <p:nvPicPr>
          <p:cNvPr id="6" name="Picture 2" descr="illustration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4204" y="1893173"/>
            <a:ext cx="3365502" cy="3365502"/>
          </a:xfrm>
          <a:prstGeom prst="rect">
            <a:avLst/>
          </a:prstGeom>
          <a:noFill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706" y="1893173"/>
            <a:ext cx="2695084" cy="3365502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12986" y="5772878"/>
            <a:ext cx="4117980" cy="6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indent="-361950" eaLnBrk="1" hangingPunct="1">
              <a:spcBef>
                <a:spcPct val="15000"/>
              </a:spcBef>
              <a:buFontTx/>
              <a:buNone/>
              <a:defRPr/>
            </a:pPr>
            <a:r>
              <a:rPr lang="zh-TW" altLang="en-US" sz="4800" kern="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zh-TW" altLang="en-US" sz="4800" kern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適當使用</a:t>
            </a:r>
            <a:endParaRPr lang="en-US" altLang="zh-TW" sz="4800" kern="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218818" y="5790677"/>
            <a:ext cx="4117980" cy="88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indent="-361950" eaLnBrk="1" hangingPunct="1">
              <a:spcBef>
                <a:spcPct val="15000"/>
              </a:spcBef>
              <a:buFontTx/>
              <a:buNone/>
              <a:defRPr/>
            </a:pPr>
            <a:r>
              <a:rPr lang="zh-TW" altLang="en-US" sz="4800" kern="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zh-TW" altLang="en-US" sz="4800" kern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過度使用</a:t>
            </a:r>
            <a:endParaRPr lang="en-US" altLang="zh-TW" sz="4800" kern="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699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eteacher2005母片1">
  <a:themeElements>
    <a:clrScheme name="eteacher2005母片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eteacher2005母片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teacher2005母片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eteacher2005母片1">
  <a:themeElements>
    <a:clrScheme name="eteacher2005母片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eteacher2005母片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teacher2005母片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eteacher2005母片1">
  <a:themeElements>
    <a:clrScheme name="eteacher2005母片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eteacher2005母片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teacher2005母片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eteacher2005母片1">
  <a:themeElements>
    <a:clrScheme name="eteacher2005母片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eteacher2005母片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teacher2005母片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3706</TotalTime>
  <Words>3200</Words>
  <Application>Microsoft Office PowerPoint</Application>
  <PresentationFormat>寬螢幕</PresentationFormat>
  <Paragraphs>595</Paragraphs>
  <Slides>43</Slides>
  <Notes>40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43</vt:i4>
      </vt:variant>
    </vt:vector>
  </HeadingPairs>
  <TitlesOfParts>
    <vt:vector size="61" baseType="lpstr">
      <vt:lpstr>Roboto</vt:lpstr>
      <vt:lpstr>王漢宗中仿宋繁</vt:lpstr>
      <vt:lpstr>王漢宗特明體一標準</vt:lpstr>
      <vt:lpstr>思源黑體</vt:lpstr>
      <vt:lpstr>華康中黑體</vt:lpstr>
      <vt:lpstr>微軟正黑體</vt:lpstr>
      <vt:lpstr>新細明體</vt:lpstr>
      <vt:lpstr>標楷體</vt:lpstr>
      <vt:lpstr>Arial</vt:lpstr>
      <vt:lpstr>Calibri</vt:lpstr>
      <vt:lpstr>Calibri Light</vt:lpstr>
      <vt:lpstr>Tahoma</vt:lpstr>
      <vt:lpstr>Times New Roman</vt:lpstr>
      <vt:lpstr>Office 佈景主題</vt:lpstr>
      <vt:lpstr>7_eteacher2005母片1</vt:lpstr>
      <vt:lpstr>8_eteacher2005母片1</vt:lpstr>
      <vt:lpstr>9_eteacher2005母片1</vt:lpstr>
      <vt:lpstr>10_eteacher2005母片1</vt:lpstr>
      <vt:lpstr>你被網路綁架了嗎?                    通霄國中網路沉迷宣導</vt:lpstr>
      <vt:lpstr>３Ｃ恐怖連連看</vt:lpstr>
      <vt:lpstr>網路健康 小學堂 </vt:lpstr>
      <vt:lpstr>PowerPoint 簡報</vt:lpstr>
      <vt:lpstr>PowerPoint 簡報</vt:lpstr>
      <vt:lpstr>PowerPoint 簡報</vt:lpstr>
      <vt:lpstr>數位康健</vt:lpstr>
      <vt:lpstr>PowerPoint 簡報</vt:lpstr>
      <vt:lpstr>PowerPoint 簡報</vt:lpstr>
      <vt:lpstr>過度使用</vt:lpstr>
      <vt:lpstr>網路成癮</vt:lpstr>
      <vt:lpstr>PowerPoint 簡報</vt:lpstr>
      <vt:lpstr>PowerPoint 簡報</vt:lpstr>
      <vt:lpstr>PowerPoint 簡報</vt:lpstr>
      <vt:lpstr>PowerPoint 簡報</vt:lpstr>
      <vt:lpstr>網路沉迷自我檢視 Yes or No</vt:lpstr>
      <vt:lpstr>網路沉迷自我檢視 Yes or No</vt:lpstr>
      <vt:lpstr>PowerPoint 簡報</vt:lpstr>
      <vt:lpstr>PowerPoint 簡報</vt:lpstr>
      <vt:lpstr>PowerPoint 簡報</vt:lpstr>
      <vt:lpstr>PowerPoint 簡報</vt:lpstr>
      <vt:lpstr>PowerPoint 簡報</vt:lpstr>
      <vt:lpstr>保護視力</vt:lpstr>
      <vt:lpstr>限制使用時間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當聰明的網路使用者 照顧自己的健康  (發現自己的使用狀況,思考可以如何調整！)</vt:lpstr>
      <vt:lpstr> </vt:lpstr>
      <vt:lpstr>網路小學堂Part2 與 一句話:印象最深刻的學習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當聰明的使用者 照顧自己的健康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503</cp:revision>
  <dcterms:created xsi:type="dcterms:W3CDTF">2019-10-08T06:37:21Z</dcterms:created>
  <dcterms:modified xsi:type="dcterms:W3CDTF">2020-01-15T06:52:44Z</dcterms:modified>
</cp:coreProperties>
</file>