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5"/>
  </p:notesMasterIdLst>
  <p:sldIdLst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76" r:id="rId24"/>
    <p:sldId id="361" r:id="rId25"/>
    <p:sldId id="362" r:id="rId26"/>
    <p:sldId id="373" r:id="rId27"/>
    <p:sldId id="374" r:id="rId28"/>
    <p:sldId id="369" r:id="rId29"/>
    <p:sldId id="370" r:id="rId30"/>
    <p:sldId id="375" r:id="rId31"/>
    <p:sldId id="372" r:id="rId32"/>
    <p:sldId id="364" r:id="rId33"/>
    <p:sldId id="365" r:id="rId3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2" autoAdjust="0"/>
    <p:restoredTop sz="96196" autoAdjust="0"/>
  </p:normalViewPr>
  <p:slideViewPr>
    <p:cSldViewPr>
      <p:cViewPr varScale="1">
        <p:scale>
          <a:sx n="143" d="100"/>
          <a:sy n="143" d="100"/>
        </p:scale>
        <p:origin x="-104" y="-144"/>
      </p:cViewPr>
      <p:guideLst>
        <p:guide orient="horz" pos="1620"/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20/5/1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9F8F7D-941B-4FB2-9E62-7FA99452377F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EF8AAF-9C5A-4418-94C3-C926856EBD53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3931-D810-4CD9-B948-C1DCD7EF702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74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fld id="{67CBE5CF-2FB4-42DA-B429-FE8844AC9980}" type="slidenum">
              <a:rPr lang="zh-TW" altLang="en-US" sz="1200">
                <a:latin typeface="Arial" charset="0"/>
              </a:rPr>
              <a:pPr algn="r"/>
              <a:t>30</a:t>
            </a:fld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xmlns="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5618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02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770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1" y="3045619"/>
            <a:ext cx="9153525" cy="2097881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7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14438"/>
            <a:ext cx="3816350" cy="366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771162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3881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5436-0F6B-439C-8DBC-76ED46F4A84E}" type="datetimeFigureOut">
              <a:rPr lang="zh-TW" altLang="en-US"/>
              <a:pPr>
                <a:defRPr/>
              </a:pPr>
              <a:t>20/5/1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C09C-2281-4E3D-AFAC-64B26FC0B5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4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ree-powerpoint-templates-design.com/" TargetMode="Externa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ree-powerpoint-templates-design.com/" TargetMode="External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 txBox="1">
            <a:spLocks/>
          </p:cNvSpPr>
          <p:nvPr/>
        </p:nvSpPr>
        <p:spPr bwMode="auto">
          <a:xfrm>
            <a:off x="1" y="4775598"/>
            <a:ext cx="7451725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>
              <a:spcBef>
                <a:spcPct val="20000"/>
              </a:spcBef>
              <a:buFont typeface="Arial" charset="0"/>
              <a:buNone/>
            </a:pPr>
            <a:endParaRPr kumimoji="0" lang="en-US" altLang="ko-KR" sz="14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8" name="文字版面配置區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5288" y="627460"/>
            <a:ext cx="7453312" cy="4320778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b="1" dirty="0"/>
              <a:t>講師資歷：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1800" b="1" dirty="0" smtClean="0"/>
              <a:t>劉子禎</a:t>
            </a:r>
            <a:r>
              <a:rPr lang="en-US" altLang="zh-TW" sz="1800" b="1" dirty="0" smtClean="0"/>
              <a:t> </a:t>
            </a:r>
            <a:r>
              <a:rPr lang="zh-TW" altLang="en-US" sz="1800" b="1" dirty="0" smtClean="0"/>
              <a:t>老師</a:t>
            </a:r>
            <a:endParaRPr lang="en-US" altLang="zh-TW" sz="1800" b="1" dirty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 smtClean="0"/>
              <a:t>國際</a:t>
            </a:r>
            <a:r>
              <a:rPr lang="en-US" altLang="zh-TW" sz="1800" b="1" dirty="0"/>
              <a:t>NLP</a:t>
            </a:r>
            <a:r>
              <a:rPr lang="zh-TW" altLang="en-US" sz="1800" b="1" dirty="0"/>
              <a:t>專業</a:t>
            </a:r>
            <a:r>
              <a:rPr lang="zh-TW" altLang="en-US" sz="1800" b="1" dirty="0" smtClean="0"/>
              <a:t>執行師</a:t>
            </a:r>
            <a:endParaRPr lang="en-US" altLang="zh-TW" sz="1800" b="1" dirty="0" smtClean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 smtClean="0"/>
              <a:t>國際高階催眠執行師</a:t>
            </a:r>
            <a:endParaRPr lang="en-US" altLang="zh-TW" sz="1800" b="1" dirty="0" smtClean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 smtClean="0"/>
              <a:t>親子關係與溝通發展師</a:t>
            </a:r>
            <a:endParaRPr lang="en-US" altLang="zh-TW" sz="1800" b="1" dirty="0" smtClean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 smtClean="0"/>
              <a:t>腦力開發</a:t>
            </a:r>
            <a:r>
              <a:rPr lang="zh-TW" altLang="en-US" sz="1800" b="1" dirty="0" smtClean="0"/>
              <a:t>講師</a:t>
            </a:r>
            <a:endParaRPr lang="en-US" altLang="zh-TW" sz="1800" b="1" dirty="0" smtClean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 smtClean="0"/>
              <a:t>兒童專注力訓練師</a:t>
            </a:r>
            <a:endParaRPr lang="en-US" altLang="zh-TW" sz="1800" b="1" dirty="0" smtClean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 smtClean="0"/>
              <a:t>心智圖法講師</a:t>
            </a:r>
            <a:endParaRPr lang="zh-TW" altLang="en-US" sz="1800" b="1" dirty="0"/>
          </a:p>
        </p:txBody>
      </p:sp>
      <p:pic>
        <p:nvPicPr>
          <p:cNvPr id="3" name="圖片 2" descr="5088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9542"/>
            <a:ext cx="33906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6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2276" y="123825"/>
            <a:ext cx="7451725" cy="5762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/>
              <a:t>患者自白</a:t>
            </a:r>
            <a:r>
              <a:rPr lang="en-US" altLang="zh-TW" dirty="0"/>
              <a:t>-</a:t>
            </a:r>
            <a:r>
              <a:rPr lang="zh-TW" altLang="en-US" dirty="0"/>
              <a:t>小可</a:t>
            </a:r>
            <a:endParaRPr lang="zh-TW" altLang="zh-TW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92276" y="844154"/>
            <a:ext cx="7451725" cy="4086225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b="1" dirty="0"/>
              <a:t> </a:t>
            </a:r>
            <a:r>
              <a:rPr lang="zh-TW" altLang="en-US" b="1" dirty="0"/>
              <a:t>   </a:t>
            </a:r>
            <a:r>
              <a:rPr lang="zh-TW" altLang="zh-TW" b="1" dirty="0"/>
              <a:t>我是小可，就讀</a:t>
            </a:r>
            <a:r>
              <a:rPr lang="zh-TW" altLang="zh-TW" b="1" dirty="0" smtClean="0"/>
              <a:t>台北市</a:t>
            </a:r>
            <a:r>
              <a:rPr lang="zh-TW" altLang="en-US" b="1" dirty="0" smtClean="0"/>
              <a:t>某國中</a:t>
            </a:r>
            <a:r>
              <a:rPr lang="zh-TW" altLang="zh-TW" b="1" dirty="0" smtClean="0"/>
              <a:t>，</a:t>
            </a:r>
            <a:r>
              <a:rPr lang="zh-TW" altLang="zh-TW" b="1" dirty="0"/>
              <a:t>從小三開始就喜歡玩電動，因為爸媽長時間都在外工作，</a:t>
            </a:r>
            <a:r>
              <a:rPr lang="zh-TW" altLang="zh-TW" b="1" dirty="0" smtClean="0"/>
              <a:t>忙碌</a:t>
            </a:r>
            <a:r>
              <a:rPr lang="zh-TW" altLang="en-US" b="1" dirty="0" smtClean="0"/>
              <a:t>到</a:t>
            </a:r>
            <a:r>
              <a:rPr lang="zh-TW" altLang="zh-TW" b="1" dirty="0" smtClean="0">
                <a:solidFill>
                  <a:srgbClr val="FF0000"/>
                </a:solidFill>
              </a:rPr>
              <a:t>沒</a:t>
            </a:r>
            <a:r>
              <a:rPr lang="zh-TW" altLang="zh-TW" b="1" dirty="0">
                <a:solidFill>
                  <a:srgbClr val="FF0000"/>
                </a:solidFill>
              </a:rPr>
              <a:t>時間陪我</a:t>
            </a:r>
            <a:r>
              <a:rPr lang="zh-TW" altLang="zh-TW" b="1" dirty="0"/>
              <a:t>，在</a:t>
            </a:r>
            <a:r>
              <a:rPr lang="zh-TW" altLang="zh-TW" b="1" dirty="0" smtClean="0"/>
              <a:t>學校</a:t>
            </a:r>
            <a:r>
              <a:rPr lang="zh-TW" altLang="en-US" b="1" dirty="0" smtClean="0"/>
              <a:t>也</a:t>
            </a:r>
            <a:r>
              <a:rPr lang="zh-TW" altLang="zh-TW" b="1" dirty="0" smtClean="0"/>
              <a:t>沒什麼朋友</a:t>
            </a:r>
            <a:r>
              <a:rPr lang="zh-TW" altLang="en-US" b="1" dirty="0" smtClean="0"/>
              <a:t>。</a:t>
            </a:r>
            <a:r>
              <a:rPr lang="zh-TW" altLang="zh-TW" b="1" dirty="0" smtClean="0"/>
              <a:t>可是</a:t>
            </a:r>
            <a:r>
              <a:rPr lang="zh-TW" altLang="zh-TW" b="1" dirty="0"/>
              <a:t>在遊戲中我有一群打怪練等級的戰友，每當我破關成功</a:t>
            </a:r>
            <a:r>
              <a:rPr lang="zh-TW" altLang="zh-TW" b="1" dirty="0" smtClean="0"/>
              <a:t>，</a:t>
            </a:r>
            <a:r>
              <a:rPr lang="zh-TW" altLang="en-US" b="1" dirty="0" smtClean="0"/>
              <a:t>遊戲</a:t>
            </a:r>
            <a:r>
              <a:rPr lang="zh-TW" altLang="zh-TW" b="1" dirty="0" smtClean="0"/>
              <a:t>裡會</a:t>
            </a:r>
            <a:r>
              <a:rPr lang="zh-TW" altLang="zh-TW" b="1" dirty="0"/>
              <a:t>有很多人</a:t>
            </a:r>
            <a:r>
              <a:rPr lang="zh-TW" altLang="zh-TW" b="1" dirty="0">
                <a:solidFill>
                  <a:srgbClr val="FF0000"/>
                </a:solidFill>
              </a:rPr>
              <a:t>稱讚我</a:t>
            </a:r>
            <a:r>
              <a:rPr lang="zh-TW" altLang="zh-TW" b="1" dirty="0"/>
              <a:t>，讓我真的很開心，加上每次只要考不好就會被罵</a:t>
            </a:r>
            <a:r>
              <a:rPr lang="zh-TW" altLang="zh-TW" b="1" dirty="0" smtClean="0"/>
              <a:t>被</a:t>
            </a:r>
            <a:r>
              <a:rPr lang="zh-TW" altLang="en-US" b="1" dirty="0" smtClean="0"/>
              <a:t>唸</a:t>
            </a:r>
            <a:r>
              <a:rPr lang="zh-TW" altLang="zh-TW" b="1" dirty="0" smtClean="0"/>
              <a:t>，</a:t>
            </a:r>
            <a:r>
              <a:rPr lang="zh-TW" altLang="zh-TW" b="1" dirty="0"/>
              <a:t>電玩世界更</a:t>
            </a:r>
            <a:r>
              <a:rPr lang="zh-TW" altLang="zh-TW" b="1" dirty="0" smtClean="0"/>
              <a:t>成為我唯一</a:t>
            </a:r>
            <a:r>
              <a:rPr lang="zh-TW" altLang="en-US" b="1" dirty="0" smtClean="0">
                <a:solidFill>
                  <a:srgbClr val="FF0000"/>
                </a:solidFill>
              </a:rPr>
              <a:t>情緒</a:t>
            </a:r>
            <a:r>
              <a:rPr lang="zh-TW" altLang="zh-TW" b="1" dirty="0" smtClean="0">
                <a:solidFill>
                  <a:srgbClr val="FF0000"/>
                </a:solidFill>
              </a:rPr>
              <a:t>抒發</a:t>
            </a:r>
            <a:r>
              <a:rPr lang="zh-TW" altLang="zh-TW" b="1" dirty="0"/>
              <a:t>的</a:t>
            </a:r>
            <a:r>
              <a:rPr lang="zh-TW" altLang="zh-TW" b="1" dirty="0" smtClean="0"/>
              <a:t>管道</a:t>
            </a:r>
            <a:r>
              <a:rPr lang="zh-TW" altLang="en-US" b="1" dirty="0" smtClean="0"/>
              <a:t>，</a:t>
            </a:r>
            <a:r>
              <a:rPr lang="zh-TW" altLang="zh-TW" b="1" dirty="0" smtClean="0"/>
              <a:t>得到</a:t>
            </a:r>
            <a:r>
              <a:rPr lang="zh-TW" altLang="zh-TW" b="1" dirty="0">
                <a:solidFill>
                  <a:srgbClr val="FF0000"/>
                </a:solidFill>
              </a:rPr>
              <a:t>肯定的歸屬</a:t>
            </a:r>
            <a:r>
              <a:rPr lang="zh-TW" altLang="zh-TW" b="1" dirty="0"/>
              <a:t>。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/>
              <a:t> </a:t>
            </a:r>
            <a:r>
              <a:rPr lang="en-US" altLang="zh-TW" b="1" dirty="0" smtClean="0"/>
              <a:t>  </a:t>
            </a:r>
            <a:r>
              <a:rPr lang="zh-TW" altLang="zh-TW" b="1" dirty="0" smtClean="0"/>
              <a:t>有</a:t>
            </a:r>
            <a:r>
              <a:rPr lang="zh-TW" altLang="zh-TW" b="1" dirty="0"/>
              <a:t>一次，爸媽因為我</a:t>
            </a:r>
            <a:r>
              <a:rPr lang="zh-TW" altLang="zh-TW" b="1" dirty="0" smtClean="0"/>
              <a:t>玩太</a:t>
            </a:r>
            <a:r>
              <a:rPr lang="zh-TW" altLang="zh-TW" b="1" dirty="0"/>
              <a:t>久沒收了三天，發現</a:t>
            </a:r>
            <a:r>
              <a:rPr lang="zh-TW" altLang="zh-TW" b="1" dirty="0" smtClean="0"/>
              <a:t>我</a:t>
            </a:r>
            <a:r>
              <a:rPr lang="zh-TW" altLang="en-US" b="1" dirty="0" smtClean="0"/>
              <a:t>竟然</a:t>
            </a:r>
            <a:r>
              <a:rPr lang="zh-TW" altLang="zh-TW" b="1" dirty="0" smtClean="0"/>
              <a:t>很</a:t>
            </a:r>
            <a:r>
              <a:rPr lang="zh-TW" altLang="zh-TW" b="1" dirty="0">
                <a:solidFill>
                  <a:srgbClr val="FF0000"/>
                </a:solidFill>
              </a:rPr>
              <a:t>焦慮、易</a:t>
            </a:r>
            <a:r>
              <a:rPr lang="zh-TW" altLang="zh-TW" b="1" dirty="0" smtClean="0">
                <a:solidFill>
                  <a:srgbClr val="FF0000"/>
                </a:solidFill>
              </a:rPr>
              <a:t>怒</a:t>
            </a:r>
            <a:r>
              <a:rPr lang="zh-TW" altLang="en-US" b="1" dirty="0" smtClean="0">
                <a:solidFill>
                  <a:srgbClr val="FF0000"/>
                </a:solidFill>
              </a:rPr>
              <a:t>且</a:t>
            </a:r>
            <a:r>
              <a:rPr lang="zh-TW" altLang="zh-TW" b="1" dirty="0" smtClean="0">
                <a:solidFill>
                  <a:srgbClr val="FF0000"/>
                </a:solidFill>
              </a:rPr>
              <a:t>煩躁</a:t>
            </a:r>
            <a:r>
              <a:rPr lang="zh-TW" altLang="zh-TW" b="1" dirty="0">
                <a:solidFill>
                  <a:srgbClr val="FF0000"/>
                </a:solidFill>
              </a:rPr>
              <a:t>不安</a:t>
            </a:r>
            <a:r>
              <a:rPr lang="zh-TW" altLang="zh-TW" b="1" dirty="0"/>
              <a:t>，絞盡腦汁</a:t>
            </a:r>
            <a:r>
              <a:rPr lang="zh-TW" altLang="zh-TW" b="1" dirty="0" smtClean="0"/>
              <a:t>想</a:t>
            </a:r>
            <a:r>
              <a:rPr lang="zh-TW" altLang="en-US" b="1" dirty="0"/>
              <a:t>用</a:t>
            </a:r>
            <a:r>
              <a:rPr lang="zh-TW" altLang="zh-TW" b="1" dirty="0" smtClean="0"/>
              <a:t>手機</a:t>
            </a:r>
            <a:r>
              <a:rPr lang="zh-TW" altLang="zh-TW" b="1" dirty="0"/>
              <a:t>模型把媽媽的手機偷換</a:t>
            </a:r>
            <a:r>
              <a:rPr lang="zh-TW" altLang="zh-TW" b="1" dirty="0" smtClean="0"/>
              <a:t>回來</a:t>
            </a:r>
            <a:r>
              <a:rPr lang="zh-TW" altLang="en-US" b="1" dirty="0" smtClean="0"/>
              <a:t>。</a:t>
            </a:r>
            <a:r>
              <a:rPr lang="zh-TW" altLang="zh-TW" b="1" dirty="0" smtClean="0"/>
              <a:t>每天</a:t>
            </a:r>
            <a:r>
              <a:rPr lang="zh-TW" altLang="zh-TW" b="1" dirty="0"/>
              <a:t>起床第一件</a:t>
            </a:r>
            <a:r>
              <a:rPr lang="zh-TW" altLang="zh-TW" b="1" dirty="0" smtClean="0"/>
              <a:t>事就是</a:t>
            </a:r>
            <a:r>
              <a:rPr lang="zh-TW" altLang="zh-TW" b="1" dirty="0"/>
              <a:t>開手機，大人給的零用錢總是省起來買</a:t>
            </a:r>
            <a:r>
              <a:rPr lang="zh-TW" altLang="zh-TW" b="1" dirty="0" smtClean="0"/>
              <a:t>點數</a:t>
            </a:r>
            <a:r>
              <a:rPr lang="zh-TW" altLang="en-US" b="1" dirty="0" smtClean="0"/>
              <a:t>、</a:t>
            </a:r>
            <a:r>
              <a:rPr lang="zh-TW" altLang="zh-TW" b="1" dirty="0" smtClean="0"/>
              <a:t>衝</a:t>
            </a:r>
            <a:r>
              <a:rPr lang="zh-TW" altLang="zh-TW" b="1" dirty="0"/>
              <a:t>裝備，一個月從兩三百到兩三千</a:t>
            </a:r>
            <a:r>
              <a:rPr lang="en-US" altLang="zh-TW" b="1" dirty="0"/>
              <a:t>...</a:t>
            </a:r>
            <a:r>
              <a:rPr lang="zh-TW" altLang="zh-TW" b="1" dirty="0"/>
              <a:t>我不是沒想過要改變，但只要沒有</a:t>
            </a:r>
            <a:r>
              <a:rPr lang="zh-TW" altLang="zh-TW" b="1" dirty="0" smtClean="0"/>
              <a:t>碰</a:t>
            </a:r>
            <a:r>
              <a:rPr lang="zh-TW" altLang="en-US" b="1" dirty="0" smtClean="0"/>
              <a:t>手機</a:t>
            </a:r>
            <a:r>
              <a:rPr lang="zh-TW" altLang="zh-TW" b="1" dirty="0" smtClean="0"/>
              <a:t>，我</a:t>
            </a:r>
            <a:r>
              <a:rPr lang="zh-TW" altLang="en-US" b="1" dirty="0" smtClean="0"/>
              <a:t>的</a:t>
            </a:r>
            <a:r>
              <a:rPr lang="zh-TW" altLang="zh-TW" b="1" dirty="0" smtClean="0"/>
              <a:t>情緒就</a:t>
            </a:r>
            <a:r>
              <a:rPr lang="zh-TW" altLang="en-US" b="1" dirty="0" smtClean="0"/>
              <a:t>很</a:t>
            </a:r>
            <a:r>
              <a:rPr lang="zh-TW" altLang="zh-TW" b="1" dirty="0" smtClean="0"/>
              <a:t>容易</a:t>
            </a:r>
            <a:r>
              <a:rPr lang="zh-TW" altLang="zh-TW" b="1" dirty="0"/>
              <a:t>上來，而且</a:t>
            </a:r>
            <a:r>
              <a:rPr lang="zh-TW" altLang="zh-TW" b="1" dirty="0" smtClean="0"/>
              <a:t>我</a:t>
            </a:r>
            <a:r>
              <a:rPr lang="zh-TW" altLang="en-US" b="1" dirty="0" smtClean="0"/>
              <a:t>真的</a:t>
            </a:r>
            <a:r>
              <a:rPr lang="zh-TW" altLang="zh-TW" b="1" dirty="0" smtClean="0"/>
              <a:t>在</a:t>
            </a:r>
            <a:r>
              <a:rPr lang="zh-TW" altLang="en-US" b="1" dirty="0" smtClean="0"/>
              <a:t>遊戲</a:t>
            </a:r>
            <a:r>
              <a:rPr lang="zh-TW" altLang="zh-TW" b="1" dirty="0" smtClean="0"/>
              <a:t>裡，才</a:t>
            </a:r>
            <a:r>
              <a:rPr lang="zh-TW" altLang="en-US" b="1" dirty="0"/>
              <a:t>會</a:t>
            </a:r>
            <a:r>
              <a:rPr lang="zh-TW" altLang="zh-TW" b="1" dirty="0" smtClean="0"/>
              <a:t>感覺到</a:t>
            </a:r>
            <a:r>
              <a:rPr lang="zh-TW" altLang="zh-TW" b="1" dirty="0">
                <a:solidFill>
                  <a:srgbClr val="FF0000"/>
                </a:solidFill>
              </a:rPr>
              <a:t>被肯定</a:t>
            </a:r>
            <a:r>
              <a:rPr lang="zh-TW" altLang="zh-TW" b="1" dirty="0"/>
              <a:t>，</a:t>
            </a:r>
            <a:r>
              <a:rPr lang="zh-TW" altLang="zh-TW" b="1" dirty="0">
                <a:solidFill>
                  <a:srgbClr val="FF0000"/>
                </a:solidFill>
              </a:rPr>
              <a:t>被</a:t>
            </a:r>
            <a:r>
              <a:rPr lang="zh-TW" altLang="zh-TW" b="1" dirty="0" smtClean="0">
                <a:solidFill>
                  <a:srgbClr val="FF0000"/>
                </a:solidFill>
              </a:rPr>
              <a:t>需要</a:t>
            </a:r>
            <a:r>
              <a:rPr lang="zh-TW" altLang="en-US" b="1" dirty="0"/>
              <a:t>。</a:t>
            </a:r>
            <a:r>
              <a:rPr lang="zh-TW" altLang="zh-TW" b="1" dirty="0" smtClean="0"/>
              <a:t>甚至</a:t>
            </a:r>
            <a:r>
              <a:rPr lang="zh-TW" altLang="zh-TW" b="1" dirty="0"/>
              <a:t>有時太喜歡裡面人物角色，快分不清楚虛擬及</a:t>
            </a:r>
            <a:r>
              <a:rPr lang="zh-TW" altLang="zh-TW" b="1" dirty="0" smtClean="0"/>
              <a:t>真實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b="1" dirty="0"/>
              <a:t> </a:t>
            </a:r>
            <a:r>
              <a:rPr lang="en-US" altLang="zh-TW" b="1" dirty="0" smtClean="0"/>
              <a:t>    </a:t>
            </a:r>
            <a:r>
              <a:rPr lang="zh-TW" altLang="zh-TW" b="1" dirty="0" smtClean="0"/>
              <a:t>直到被</a:t>
            </a:r>
            <a:r>
              <a:rPr lang="zh-TW" altLang="en-US" b="1" dirty="0" smtClean="0"/>
              <a:t>父母</a:t>
            </a:r>
            <a:r>
              <a:rPr lang="zh-TW" altLang="zh-TW" b="1" dirty="0" smtClean="0"/>
              <a:t>帶去</a:t>
            </a:r>
            <a:r>
              <a:rPr lang="zh-TW" altLang="zh-TW" b="1" dirty="0"/>
              <a:t>諮商，在輔導下，我開始設立目標，每天少玩一分鐘就好</a:t>
            </a:r>
            <a:r>
              <a:rPr lang="en-US" altLang="zh-TW" b="1" dirty="0"/>
              <a:t>...</a:t>
            </a:r>
            <a:r>
              <a:rPr lang="zh-TW" altLang="zh-TW" b="1" dirty="0"/>
              <a:t>更</a:t>
            </a:r>
            <a:r>
              <a:rPr lang="zh-TW" altLang="zh-TW" b="1" dirty="0" smtClean="0"/>
              <a:t>在</a:t>
            </a:r>
            <a:r>
              <a:rPr lang="zh-TW" altLang="en-US" b="1" dirty="0" smtClean="0"/>
              <a:t>輔導</a:t>
            </a:r>
            <a:r>
              <a:rPr lang="zh-TW" altLang="zh-TW" b="1" dirty="0" smtClean="0"/>
              <a:t>老師</a:t>
            </a:r>
            <a:r>
              <a:rPr lang="zh-TW" altLang="zh-TW" b="1" dirty="0"/>
              <a:t>的鼓勵下，被安排了影音特效老師的助教工作，在教導其</a:t>
            </a:r>
            <a:r>
              <a:rPr lang="zh-TW" altLang="zh-TW" b="1" dirty="0" smtClean="0"/>
              <a:t>他人</a:t>
            </a:r>
            <a:r>
              <a:rPr lang="zh-TW" altLang="en-US" b="1" dirty="0" smtClean="0"/>
              <a:t>中</a:t>
            </a:r>
            <a:r>
              <a:rPr lang="zh-TW" altLang="zh-TW" b="1" dirty="0" smtClean="0"/>
              <a:t>，</a:t>
            </a:r>
            <a:r>
              <a:rPr lang="zh-TW" altLang="zh-TW" b="1" dirty="0"/>
              <a:t>替代了我在網路世界的</a:t>
            </a:r>
            <a:r>
              <a:rPr lang="zh-TW" altLang="zh-TW" b="1" dirty="0">
                <a:solidFill>
                  <a:srgbClr val="FF0000"/>
                </a:solidFill>
              </a:rPr>
              <a:t>成就感</a:t>
            </a:r>
            <a:r>
              <a:rPr lang="zh-TW" altLang="zh-TW" b="1" dirty="0"/>
              <a:t>，拉回到現實的感覺很好，讓我終於有一種</a:t>
            </a:r>
            <a:r>
              <a:rPr lang="zh-TW" altLang="zh-TW" b="1" dirty="0">
                <a:solidFill>
                  <a:srgbClr val="FF0000"/>
                </a:solidFill>
              </a:rPr>
              <a:t>被</a:t>
            </a:r>
            <a:r>
              <a:rPr lang="zh-TW" altLang="zh-TW" b="1" dirty="0" smtClean="0">
                <a:solidFill>
                  <a:srgbClr val="FF0000"/>
                </a:solidFill>
              </a:rPr>
              <a:t>人</a:t>
            </a:r>
            <a:r>
              <a:rPr lang="zh-TW" altLang="en-US" b="1" dirty="0" smtClean="0">
                <a:solidFill>
                  <a:srgbClr val="FF0000"/>
                </a:solidFill>
              </a:rPr>
              <a:t>需要、</a:t>
            </a:r>
            <a:r>
              <a:rPr lang="zh-TW" altLang="zh-TW" b="1" dirty="0" smtClean="0">
                <a:solidFill>
                  <a:srgbClr val="FF0000"/>
                </a:solidFill>
              </a:rPr>
              <a:t>被</a:t>
            </a:r>
            <a:r>
              <a:rPr lang="zh-TW" altLang="zh-TW" b="1" dirty="0">
                <a:solidFill>
                  <a:srgbClr val="FF0000"/>
                </a:solidFill>
              </a:rPr>
              <a:t>人理解</a:t>
            </a:r>
            <a:r>
              <a:rPr lang="zh-TW" altLang="zh-TW" b="1" dirty="0"/>
              <a:t>的感覺。現在，就算網路隨手可得，至少也是我能控制它，而不是它控制我。</a:t>
            </a:r>
          </a:p>
        </p:txBody>
      </p:sp>
      <p:sp>
        <p:nvSpPr>
          <p:cNvPr id="17412" name="Text Placeholder 2"/>
          <p:cNvSpPr txBox="1">
            <a:spLocks/>
          </p:cNvSpPr>
          <p:nvPr/>
        </p:nvSpPr>
        <p:spPr bwMode="auto">
          <a:xfrm>
            <a:off x="1" y="4775598"/>
            <a:ext cx="7451725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資料來源</a:t>
            </a:r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: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今周刊</a:t>
            </a:r>
            <a:endParaRPr kumimoji="0" lang="en-US" altLang="ko-KR" sz="14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2276" y="123826"/>
            <a:ext cx="7451725" cy="107989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b="1" dirty="0"/>
              <a:t>你的孩子染上</a:t>
            </a:r>
            <a:r>
              <a:rPr lang="en-US" altLang="zh-TW" b="1" dirty="0"/>
              <a:t>"</a:t>
            </a:r>
            <a:r>
              <a:rPr lang="zh-TW" altLang="zh-TW" b="1" dirty="0">
                <a:solidFill>
                  <a:srgbClr val="FF0000"/>
                </a:solidFill>
              </a:rPr>
              <a:t>數位海洛因</a:t>
            </a:r>
            <a:r>
              <a:rPr lang="en-US" altLang="zh-TW" b="1" dirty="0"/>
              <a:t>"</a:t>
            </a:r>
            <a:r>
              <a:rPr lang="zh-TW" altLang="zh-TW" b="1" dirty="0"/>
              <a:t>了嗎</a:t>
            </a:r>
            <a:r>
              <a:rPr lang="en-US" altLang="zh-TW" b="1" dirty="0"/>
              <a:t>?</a:t>
            </a:r>
            <a:endParaRPr lang="zh-TW" altLang="zh-TW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92276" y="1635919"/>
            <a:ext cx="7451725" cy="2862263"/>
          </a:xfrm>
        </p:spPr>
        <p:txBody>
          <a:bodyPr rtlCol="0">
            <a:normAutofit fontScale="47500" lnSpcReduction="20000"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1.</a:t>
            </a: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zh-TW" altLang="zh-TW" sz="2600" b="1" dirty="0">
                <a:solidFill>
                  <a:schemeClr val="tx1"/>
                </a:solidFill>
              </a:rPr>
              <a:t>失去自制力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500" dirty="0" smtClean="0"/>
              <a:t>國中前，</a:t>
            </a:r>
            <a:r>
              <a:rPr lang="zh-TW" altLang="zh-TW" sz="2500" dirty="0" smtClean="0"/>
              <a:t>大腦</a:t>
            </a:r>
            <a:r>
              <a:rPr lang="zh-TW" altLang="zh-TW" sz="2500" dirty="0"/>
              <a:t>前額葉尚在發展中</a:t>
            </a:r>
            <a:r>
              <a:rPr lang="zh-TW" altLang="zh-TW" sz="2500" dirty="0" smtClean="0"/>
              <a:t>，</a:t>
            </a:r>
            <a:r>
              <a:rPr lang="zh-TW" altLang="en-US" sz="2500" dirty="0" smtClean="0"/>
              <a:t>一旦</a:t>
            </a:r>
            <a:r>
              <a:rPr lang="zh-TW" altLang="zh-TW" sz="2500" dirty="0" smtClean="0"/>
              <a:t>對</a:t>
            </a:r>
            <a:r>
              <a:rPr lang="zh-TW" altLang="zh-TW" sz="2500" dirty="0"/>
              <a:t>網路遊戲成癮</a:t>
            </a:r>
            <a:r>
              <a:rPr lang="zh-TW" altLang="zh-TW" sz="2500" dirty="0" smtClean="0"/>
              <a:t>，</a:t>
            </a:r>
            <a:r>
              <a:rPr lang="zh-TW" altLang="en-US" sz="2500" dirty="0" smtClean="0"/>
              <a:t>很</a:t>
            </a:r>
            <a:r>
              <a:rPr lang="zh-TW" altLang="zh-TW" sz="2500" dirty="0" smtClean="0"/>
              <a:t>容易</a:t>
            </a:r>
            <a:r>
              <a:rPr lang="zh-TW" altLang="zh-TW" sz="2500" dirty="0"/>
              <a:t>喪失自我管理能力</a:t>
            </a:r>
            <a:r>
              <a:rPr lang="zh-TW" altLang="zh-TW" sz="2500" dirty="0" smtClean="0"/>
              <a:t>，容易</a:t>
            </a:r>
            <a:r>
              <a:rPr lang="zh-TW" altLang="zh-TW" sz="2500" dirty="0"/>
              <a:t>焦躁不安，無法辨別遊戲中時間長短。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2.</a:t>
            </a: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zh-TW" altLang="zh-TW" sz="2900" b="1" dirty="0">
                <a:solidFill>
                  <a:schemeClr val="tx1"/>
                </a:solidFill>
              </a:rPr>
              <a:t>遊戲最重要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/>
              <a:t> </a:t>
            </a:r>
            <a:r>
              <a:rPr lang="zh-TW" altLang="zh-TW" sz="2900" dirty="0"/>
              <a:t>不管什麼事情，遊戲擺在第一位，滿足完或被強迫停止，</a:t>
            </a:r>
            <a:r>
              <a:rPr lang="zh-TW" altLang="zh-TW" sz="2900" dirty="0" smtClean="0"/>
              <a:t>才</a:t>
            </a:r>
            <a:r>
              <a:rPr lang="zh-TW" altLang="en-US" sz="2900" dirty="0" smtClean="0"/>
              <a:t>能</a:t>
            </a:r>
            <a:r>
              <a:rPr lang="zh-TW" altLang="zh-TW" sz="2900" dirty="0" smtClean="0"/>
              <a:t>做</a:t>
            </a:r>
            <a:r>
              <a:rPr lang="zh-TW" altLang="zh-TW" sz="2900" dirty="0"/>
              <a:t>別的事情。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3.</a:t>
            </a: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zh-TW" altLang="zh-TW" sz="2900" b="1" dirty="0">
                <a:solidFill>
                  <a:schemeClr val="tx1"/>
                </a:solidFill>
              </a:rPr>
              <a:t>有害也要玩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/>
              <a:t> </a:t>
            </a:r>
            <a:r>
              <a:rPr lang="zh-TW" altLang="zh-TW" sz="2900" dirty="0"/>
              <a:t>即使感受到影響到</a:t>
            </a:r>
            <a:r>
              <a:rPr lang="zh-TW" altLang="zh-TW" sz="2900" dirty="0" smtClean="0"/>
              <a:t>精神</a:t>
            </a:r>
            <a:r>
              <a:rPr lang="zh-TW" altLang="en-US" sz="2900" dirty="0" smtClean="0"/>
              <a:t>、健康</a:t>
            </a:r>
            <a:r>
              <a:rPr lang="zh-TW" altLang="zh-TW" sz="2900" dirty="0" smtClean="0"/>
              <a:t>，</a:t>
            </a:r>
            <a:r>
              <a:rPr lang="zh-TW" altLang="zh-TW" sz="2900" dirty="0"/>
              <a:t>與家人同學</a:t>
            </a:r>
            <a:r>
              <a:rPr lang="zh-TW" altLang="zh-TW" sz="2900" dirty="0" smtClean="0"/>
              <a:t>互動</a:t>
            </a:r>
            <a:r>
              <a:rPr lang="zh-TW" altLang="en-US" sz="2900" dirty="0" smtClean="0"/>
              <a:t>已</a:t>
            </a:r>
            <a:r>
              <a:rPr lang="zh-TW" altLang="zh-TW" sz="2900" dirty="0" smtClean="0"/>
              <a:t>產生</a:t>
            </a:r>
            <a:r>
              <a:rPr lang="zh-TW" altLang="zh-TW" sz="2900" dirty="0"/>
              <a:t>問題，依然堅持要玩。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zh-TW" b="1" dirty="0"/>
          </a:p>
        </p:txBody>
      </p:sp>
      <p:sp>
        <p:nvSpPr>
          <p:cNvPr id="18436" name="Text Placeholder 2"/>
          <p:cNvSpPr txBox="1">
            <a:spLocks/>
          </p:cNvSpPr>
          <p:nvPr/>
        </p:nvSpPr>
        <p:spPr bwMode="auto">
          <a:xfrm>
            <a:off x="1" y="4775598"/>
            <a:ext cx="7451725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資料來源</a:t>
            </a:r>
            <a:r>
              <a:rPr kumimoji="0" lang="en-US" altLang="zh-TW" sz="1400" b="1">
                <a:solidFill>
                  <a:schemeClr val="bg1"/>
                </a:solidFill>
                <a:cs typeface="Arial" charset="0"/>
              </a:rPr>
              <a:t>:</a:t>
            </a: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今周刊</a:t>
            </a:r>
            <a:endParaRPr kumimoji="0" lang="en-US" altLang="ko-KR" sz="14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07950" y="1789510"/>
            <a:ext cx="9144000" cy="576263"/>
          </a:xfrm>
        </p:spPr>
        <p:txBody>
          <a:bodyPr/>
          <a:lstStyle/>
          <a:p>
            <a:r>
              <a:rPr lang="en-US" altLang="zh-TW" b="1" smtClean="0">
                <a:cs typeface="Arial" charset="0"/>
              </a:rPr>
              <a:t> 3C</a:t>
            </a:r>
            <a:r>
              <a:rPr lang="zh-TW" altLang="zh-TW" b="1" smtClean="0">
                <a:cs typeface="Arial" charset="0"/>
              </a:rPr>
              <a:t>成癮 伴隨的共病</a:t>
            </a:r>
            <a:endParaRPr lang="zh-TW" altLang="zh-TW" smtClean="0">
              <a:cs typeface="Arial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627784" y="2198818"/>
            <a:ext cx="36364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en-US" altLang="zh-TW" sz="2400" b="1" dirty="0">
                <a:solidFill>
                  <a:schemeClr val="bg1"/>
                </a:solidFill>
              </a:rPr>
              <a:t>1.</a:t>
            </a:r>
            <a:r>
              <a:rPr kumimoji="0" lang="zh-TW" altLang="en-US" sz="2400" b="1" dirty="0">
                <a:solidFill>
                  <a:schemeClr val="bg1"/>
                </a:solidFill>
              </a:rPr>
              <a:t> 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無法專注</a:t>
            </a:r>
            <a:endParaRPr kumimoji="0" lang="en-US" altLang="zh-TW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400" b="1" dirty="0">
                <a:solidFill>
                  <a:schemeClr val="bg1"/>
                </a:solidFill>
              </a:rPr>
              <a:t>    </a:t>
            </a:r>
            <a:r>
              <a:rPr kumimoji="0" lang="en-US" altLang="zh-TW" sz="2400" b="1" dirty="0">
                <a:solidFill>
                  <a:schemeClr val="bg1"/>
                </a:solidFill>
              </a:rPr>
              <a:t>2.</a:t>
            </a:r>
            <a:r>
              <a:rPr kumimoji="0" lang="zh-TW" altLang="en-US" sz="2400" b="1" dirty="0">
                <a:solidFill>
                  <a:schemeClr val="bg1"/>
                </a:solidFill>
              </a:rPr>
              <a:t> 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情緒起伏大</a:t>
            </a:r>
            <a:endParaRPr kumimoji="0" lang="en-US" altLang="zh-TW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400" b="1" dirty="0">
                <a:solidFill>
                  <a:schemeClr val="bg1"/>
                </a:solidFill>
              </a:rPr>
              <a:t>        </a:t>
            </a:r>
            <a:r>
              <a:rPr kumimoji="0" lang="en-US" altLang="zh-TW" sz="2400" b="1" dirty="0">
                <a:solidFill>
                  <a:schemeClr val="bg1"/>
                </a:solidFill>
              </a:rPr>
              <a:t>3.</a:t>
            </a:r>
            <a:r>
              <a:rPr kumimoji="0" lang="zh-TW" altLang="en-US" sz="2400" b="1" dirty="0">
                <a:solidFill>
                  <a:schemeClr val="bg1"/>
                </a:solidFill>
              </a:rPr>
              <a:t> 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過動坐不住</a:t>
            </a:r>
          </a:p>
        </p:txBody>
      </p:sp>
    </p:spTree>
    <p:extLst>
      <p:ext uri="{BB962C8B-B14F-4D97-AF65-F5344CB8AC3E}">
        <p14:creationId xmlns:p14="http://schemas.microsoft.com/office/powerpoint/2010/main" val="4100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0747"/>
            <a:ext cx="9144000" cy="57507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b="1" dirty="0"/>
              <a:t>數位產品怎麼使用最恰當</a:t>
            </a:r>
            <a:r>
              <a:rPr lang="en-US" altLang="zh-TW" b="1" dirty="0"/>
              <a:t>? </a:t>
            </a:r>
            <a:endParaRPr lang="zh-TW" altLang="zh-TW" b="1" dirty="0"/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87029"/>
            <a:ext cx="9144000" cy="288131"/>
          </a:xfrm>
        </p:spPr>
        <p:txBody>
          <a:bodyPr/>
          <a:lstStyle/>
          <a:p>
            <a:r>
              <a:rPr lang="zh-TW" altLang="zh-TW" sz="1600" b="1" smtClean="0">
                <a:cs typeface="Arial" charset="0"/>
              </a:rPr>
              <a:t>不讓小孩成為數位保母的俘虜，拿回掌控人生主導權</a:t>
            </a:r>
            <a:endParaRPr lang="zh-TW" altLang="zh-TW" sz="1600" smtClean="0">
              <a:cs typeface="Arial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31813" y="2809787"/>
            <a:ext cx="1136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en-US" altLang="zh-TW" sz="3200" b="1">
                <a:solidFill>
                  <a:schemeClr val="bg1"/>
                </a:solidFill>
                <a:cs typeface="Arial" charset="0"/>
              </a:rPr>
              <a:t>0-3</a:t>
            </a:r>
            <a:r>
              <a:rPr kumimoji="0" lang="zh-TW" altLang="en-US" sz="3200" b="1">
                <a:solidFill>
                  <a:schemeClr val="bg1"/>
                </a:solidFill>
                <a:cs typeface="Arial" charset="0"/>
              </a:rPr>
              <a:t>歲</a:t>
            </a:r>
            <a:endParaRPr kumimoji="0" lang="ko-KR" altLang="en-US" sz="3200" b="1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682875" y="2857412"/>
            <a:ext cx="1136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en-US" altLang="zh-TW" sz="3200" b="1">
                <a:solidFill>
                  <a:schemeClr val="bg1"/>
                </a:solidFill>
                <a:cs typeface="Arial" charset="0"/>
              </a:rPr>
              <a:t>3-6</a:t>
            </a:r>
            <a:r>
              <a:rPr kumimoji="0" lang="zh-TW" altLang="en-US" sz="3200" b="1">
                <a:solidFill>
                  <a:schemeClr val="bg1"/>
                </a:solidFill>
                <a:cs typeface="Arial" charset="0"/>
              </a:rPr>
              <a:t>歲</a:t>
            </a:r>
            <a:endParaRPr kumimoji="0" lang="ko-KR" altLang="en-US" sz="3200" b="1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4819650" y="2832408"/>
            <a:ext cx="1136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en-US" altLang="zh-TW" sz="3200" b="1">
                <a:solidFill>
                  <a:schemeClr val="bg1"/>
                </a:solidFill>
                <a:cs typeface="Arial" charset="0"/>
              </a:rPr>
              <a:t>6-9</a:t>
            </a:r>
            <a:r>
              <a:rPr kumimoji="0" lang="zh-TW" altLang="en-US" sz="3200" b="1">
                <a:solidFill>
                  <a:schemeClr val="bg1"/>
                </a:solidFill>
                <a:cs typeface="Arial" charset="0"/>
              </a:rPr>
              <a:t>歲</a:t>
            </a:r>
            <a:endParaRPr kumimoji="0" lang="ko-KR" altLang="en-US" sz="3200" b="1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7056438" y="2782998"/>
            <a:ext cx="1345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en-US" altLang="zh-TW" sz="3200" b="1">
                <a:solidFill>
                  <a:schemeClr val="bg1"/>
                </a:solidFill>
                <a:cs typeface="Arial" charset="0"/>
              </a:rPr>
              <a:t>9-12</a:t>
            </a:r>
            <a:r>
              <a:rPr kumimoji="0" lang="zh-TW" altLang="en-US" sz="3200" b="1">
                <a:solidFill>
                  <a:schemeClr val="bg1"/>
                </a:solidFill>
                <a:cs typeface="Arial" charset="0"/>
              </a:rPr>
              <a:t>歲</a:t>
            </a:r>
            <a:endParaRPr kumimoji="0" lang="ko-KR" altLang="en-US" sz="3200" b="1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9914" y="3070623"/>
            <a:ext cx="720725" cy="547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0189" y="3059906"/>
            <a:ext cx="719137" cy="535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7925" y="3048000"/>
            <a:ext cx="719138" cy="535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0491" name="Group 10"/>
          <p:cNvGrpSpPr>
            <a:grpSpLocks/>
          </p:cNvGrpSpPr>
          <p:nvPr/>
        </p:nvGrpSpPr>
        <p:grpSpPr bwMode="auto">
          <a:xfrm>
            <a:off x="227013" y="3441802"/>
            <a:ext cx="1973262" cy="1015673"/>
            <a:chOff x="226942" y="3456318"/>
            <a:chExt cx="1973518" cy="1015437"/>
          </a:xfrm>
        </p:grpSpPr>
        <p:sp>
          <p:nvSpPr>
            <p:cNvPr id="20502" name="TextBox 13"/>
            <p:cNvSpPr txBox="1">
              <a:spLocks noChangeArrowheads="1"/>
            </p:cNvSpPr>
            <p:nvPr/>
          </p:nvSpPr>
          <p:spPr bwMode="auto">
            <a:xfrm>
              <a:off x="231645" y="3825574"/>
              <a:ext cx="1888106" cy="64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latinLnBrk="1"/>
              <a:r>
                <a:rPr kumimoji="0" lang="zh-TW" altLang="zh-TW" b="1">
                  <a:solidFill>
                    <a:schemeClr val="bg1"/>
                  </a:solidFill>
                </a:rPr>
                <a:t>任何地方都</a:t>
              </a:r>
              <a:endParaRPr kumimoji="0" lang="en-US" altLang="zh-TW" b="1">
                <a:solidFill>
                  <a:schemeClr val="bg1"/>
                </a:solidFill>
              </a:endParaRPr>
            </a:p>
            <a:p>
              <a:pPr algn="ctr" latinLnBrk="1"/>
              <a:r>
                <a:rPr kumimoji="0" lang="zh-TW" altLang="zh-TW" b="1">
                  <a:solidFill>
                    <a:schemeClr val="bg1"/>
                  </a:solidFill>
                </a:rPr>
                <a:t>不可以使用</a:t>
              </a:r>
              <a:r>
                <a:rPr kumimoji="0" lang="en-US" altLang="zh-TW" b="1">
                  <a:solidFill>
                    <a:schemeClr val="bg1"/>
                  </a:solidFill>
                </a:rPr>
                <a:t>!!!</a:t>
              </a:r>
              <a:r>
                <a:rPr kumimoji="0" lang="zh-TW" altLang="zh-TW" b="1">
                  <a:solidFill>
                    <a:schemeClr val="bg1"/>
                  </a:solidFill>
                </a:rPr>
                <a:t> </a:t>
              </a:r>
              <a:endParaRPr kumimoji="0" lang="ko-KR" altLang="en-US" sz="1200" b="1">
                <a:solidFill>
                  <a:schemeClr val="bg1"/>
                </a:solidFill>
                <a:ea typeface="맑은 고딕" pitchFamily="34" charset="-127"/>
                <a:cs typeface="Arial" charset="0"/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226942" y="3456318"/>
              <a:ext cx="1973518" cy="307706"/>
            </a:xfrm>
            <a:prstGeom prst="rect">
              <a:avLst/>
            </a:prstGeom>
            <a:solidFill>
              <a:schemeClr val="accent4"/>
            </a:solidFill>
          </p:spPr>
          <p:txBody>
            <a:bodyPr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眼球、大腦關鍵發育期</a:t>
              </a:r>
              <a:endParaRPr kumimoji="0"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492" name="Group 13"/>
          <p:cNvGrpSpPr>
            <a:grpSpLocks/>
          </p:cNvGrpSpPr>
          <p:nvPr/>
        </p:nvGrpSpPr>
        <p:grpSpPr bwMode="auto">
          <a:xfrm>
            <a:off x="1700214" y="1673724"/>
            <a:ext cx="3544887" cy="1198362"/>
            <a:chOff x="2614869" y="1336678"/>
            <a:chExt cx="3544330" cy="1198385"/>
          </a:xfrm>
        </p:grpSpPr>
        <p:sp>
          <p:nvSpPr>
            <p:cNvPr id="20500" name="TextBox 16"/>
            <p:cNvSpPr txBox="1">
              <a:spLocks noChangeArrowheads="1"/>
            </p:cNvSpPr>
            <p:nvPr/>
          </p:nvSpPr>
          <p:spPr bwMode="auto">
            <a:xfrm>
              <a:off x="2614869" y="1336678"/>
              <a:ext cx="3544330" cy="83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latinLnBrk="1"/>
              <a:r>
                <a:rPr kumimoji="0" lang="en-US" altLang="zh-TW" sz="1200">
                  <a:solidFill>
                    <a:schemeClr val="bg1"/>
                  </a:solidFill>
                </a:rPr>
                <a:t> 1. 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限制一天不超過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60</a:t>
              </a:r>
              <a:r>
                <a:rPr kumimoji="0" lang="zh-TW" altLang="en-US" sz="1200">
                  <a:solidFill>
                    <a:schemeClr val="bg1"/>
                  </a:solidFill>
                </a:rPr>
                <a:t>分鐘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，監督孩童在家裡使用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(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網上作業、查詢任何資料都算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)</a:t>
              </a:r>
              <a:endParaRPr kumimoji="0" lang="zh-TW" altLang="zh-TW" sz="1200">
                <a:solidFill>
                  <a:schemeClr val="bg1"/>
                </a:solidFill>
              </a:endParaRPr>
            </a:p>
            <a:p>
              <a:pPr latinLnBrk="1"/>
              <a:r>
                <a:rPr kumimoji="0" lang="en-US" altLang="zh-TW" sz="1200">
                  <a:solidFill>
                    <a:schemeClr val="bg1"/>
                  </a:solidFill>
                </a:rPr>
                <a:t> 2. 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不可是電玩及需過濾內容</a:t>
              </a:r>
            </a:p>
            <a:p>
              <a:pPr latinLnBrk="1"/>
              <a:r>
                <a:rPr kumimoji="0" lang="en-US" altLang="zh-TW" sz="1200">
                  <a:solidFill>
                    <a:schemeClr val="bg1"/>
                  </a:solidFill>
                </a:rPr>
                <a:t> 3. 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避免使用攜帶型電子產品</a:t>
              </a:r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3245007" y="2227280"/>
              <a:ext cx="1888828" cy="307783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個性養成階段</a:t>
              </a:r>
              <a:endParaRPr kumimoji="0"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493" name="Group 16"/>
          <p:cNvGrpSpPr>
            <a:grpSpLocks/>
          </p:cNvGrpSpPr>
          <p:nvPr/>
        </p:nvGrpSpPr>
        <p:grpSpPr bwMode="auto">
          <a:xfrm>
            <a:off x="4011613" y="3414417"/>
            <a:ext cx="4062412" cy="1228003"/>
            <a:chOff x="4531895" y="3417492"/>
            <a:chExt cx="4061750" cy="1227537"/>
          </a:xfrm>
        </p:grpSpPr>
        <p:sp>
          <p:nvSpPr>
            <p:cNvPr id="20498" name="TextBox 19"/>
            <p:cNvSpPr txBox="1">
              <a:spLocks noChangeArrowheads="1"/>
            </p:cNvSpPr>
            <p:nvPr/>
          </p:nvSpPr>
          <p:spPr bwMode="auto">
            <a:xfrm>
              <a:off x="4531895" y="3814347"/>
              <a:ext cx="4061750" cy="830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r>
                <a:rPr kumimoji="0" lang="en-US" altLang="zh-TW" sz="1200">
                  <a:solidFill>
                    <a:schemeClr val="bg1"/>
                  </a:solidFill>
                </a:rPr>
                <a:t>1. 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監督下使用，家長以身作則</a:t>
              </a:r>
            </a:p>
            <a:p>
              <a:r>
                <a:rPr kumimoji="0" lang="en-US" altLang="zh-TW" sz="1200">
                  <a:solidFill>
                    <a:schemeClr val="bg1"/>
                  </a:solidFill>
                </a:rPr>
                <a:t>2. 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留意是否兼顧科技產品及運動社交平衡</a:t>
              </a:r>
            </a:p>
            <a:p>
              <a:r>
                <a:rPr kumimoji="0" lang="en-US" altLang="zh-TW" sz="1200">
                  <a:solidFill>
                    <a:schemeClr val="bg1"/>
                  </a:solidFill>
                </a:rPr>
                <a:t>3. 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監督下使用，每天限制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90</a:t>
              </a:r>
              <a:r>
                <a:rPr kumimoji="0" lang="zh-TW" altLang="en-US" sz="1200">
                  <a:solidFill>
                    <a:schemeClr val="bg1"/>
                  </a:solidFill>
                </a:rPr>
                <a:t>分鐘</a:t>
              </a:r>
              <a:endParaRPr kumimoji="0" lang="en-US" altLang="zh-TW" sz="1200">
                <a:solidFill>
                  <a:schemeClr val="bg1"/>
                </a:solidFill>
              </a:endParaRPr>
            </a:p>
            <a:p>
              <a:r>
                <a:rPr kumimoji="0" lang="zh-TW" altLang="en-US" sz="1200">
                  <a:solidFill>
                    <a:schemeClr val="bg1"/>
                  </a:solidFill>
                </a:rPr>
                <a:t>    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(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包含遊戲、網上作業、查詢任何資料都算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)</a:t>
              </a:r>
              <a:endParaRPr kumimoji="0" lang="zh-TW" altLang="zh-TW" sz="1200">
                <a:solidFill>
                  <a:schemeClr val="bg1"/>
                </a:solidFill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4989020" y="3417492"/>
              <a:ext cx="1887229" cy="307660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自控能力養成階段</a:t>
              </a:r>
              <a:endParaRPr kumimoji="0"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494" name="Group 19"/>
          <p:cNvGrpSpPr>
            <a:grpSpLocks/>
          </p:cNvGrpSpPr>
          <p:nvPr/>
        </p:nvGrpSpPr>
        <p:grpSpPr bwMode="auto">
          <a:xfrm>
            <a:off x="5468938" y="1384716"/>
            <a:ext cx="3602037" cy="1448080"/>
            <a:chOff x="6719335" y="1169677"/>
            <a:chExt cx="1966747" cy="1447954"/>
          </a:xfrm>
        </p:grpSpPr>
        <p:sp>
          <p:nvSpPr>
            <p:cNvPr id="20496" name="TextBox 22"/>
            <p:cNvSpPr txBox="1">
              <a:spLocks noChangeArrowheads="1"/>
            </p:cNvSpPr>
            <p:nvPr/>
          </p:nvSpPr>
          <p:spPr bwMode="auto">
            <a:xfrm>
              <a:off x="6719335" y="1169677"/>
              <a:ext cx="1888106" cy="120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latinLnBrk="1"/>
              <a:r>
                <a:rPr kumimoji="0" lang="en-US" altLang="zh-TW" sz="1200">
                  <a:solidFill>
                    <a:schemeClr val="bg1"/>
                  </a:solidFill>
                </a:rPr>
                <a:t> 1. 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規範下使用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 </a:t>
              </a:r>
            </a:p>
            <a:p>
              <a:pPr latinLnBrk="1"/>
              <a:r>
                <a:rPr kumimoji="0" lang="zh-TW" altLang="en-US" sz="1200">
                  <a:solidFill>
                    <a:schemeClr val="bg1"/>
                  </a:solidFill>
                </a:rPr>
                <a:t>     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(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視小孩狀況自設使用標準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 ex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約定關機時間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)</a:t>
              </a:r>
              <a:endParaRPr kumimoji="0" lang="zh-TW" altLang="zh-TW" sz="1200">
                <a:solidFill>
                  <a:schemeClr val="bg1"/>
                </a:solidFill>
              </a:endParaRPr>
            </a:p>
            <a:p>
              <a:pPr latinLnBrk="1"/>
              <a:r>
                <a:rPr kumimoji="0" lang="en-US" altLang="zh-TW" sz="1200">
                  <a:solidFill>
                    <a:schemeClr val="bg1"/>
                  </a:solidFill>
                </a:rPr>
                <a:t>  2. 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一天不超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120</a:t>
              </a:r>
              <a:r>
                <a:rPr kumimoji="0" lang="zh-TW" altLang="en-US" sz="1200">
                  <a:solidFill>
                    <a:schemeClr val="bg1"/>
                  </a:solidFill>
                </a:rPr>
                <a:t>分鐘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 </a:t>
              </a:r>
            </a:p>
            <a:p>
              <a:pPr latinLnBrk="1"/>
              <a:r>
                <a:rPr kumimoji="0" lang="zh-TW" altLang="en-US" sz="1200">
                  <a:solidFill>
                    <a:schemeClr val="bg1"/>
                  </a:solidFill>
                </a:rPr>
                <a:t>     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(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包含遊戲、網上作業、查詢任何資料都算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)</a:t>
              </a:r>
              <a:endParaRPr kumimoji="0" lang="zh-TW" altLang="zh-TW" sz="1200">
                <a:solidFill>
                  <a:schemeClr val="bg1"/>
                </a:solidFill>
              </a:endParaRPr>
            </a:p>
            <a:p>
              <a:pPr latinLnBrk="1"/>
              <a:r>
                <a:rPr kumimoji="0" lang="en-US" altLang="zh-TW" sz="1200">
                  <a:solidFill>
                    <a:schemeClr val="bg1"/>
                  </a:solidFill>
                </a:rPr>
                <a:t>  3. 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違反規定，可停用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3C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產品一天</a:t>
              </a:r>
            </a:p>
            <a:p>
              <a:pPr latinLnBrk="1"/>
              <a:r>
                <a:rPr kumimoji="0" lang="en-US" altLang="zh-TW" sz="1200">
                  <a:solidFill>
                    <a:schemeClr val="bg1"/>
                  </a:solidFill>
                </a:rPr>
                <a:t>  4. 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設定家庭日時間，不可受</a:t>
              </a:r>
              <a:r>
                <a:rPr kumimoji="0" lang="en-US" altLang="zh-TW" sz="1200">
                  <a:solidFill>
                    <a:schemeClr val="bg1"/>
                  </a:solidFill>
                </a:rPr>
                <a:t>3C</a:t>
              </a:r>
              <a:r>
                <a:rPr kumimoji="0" lang="zh-TW" altLang="zh-TW" sz="1200">
                  <a:solidFill>
                    <a:schemeClr val="bg1"/>
                  </a:solidFill>
                </a:rPr>
                <a:t>影響</a:t>
              </a:r>
              <a:endParaRPr kumimoji="0" lang="ko-KR" altLang="en-US" sz="1000">
                <a:solidFill>
                  <a:schemeClr val="bg1"/>
                </a:solidFill>
                <a:ea typeface="맑은 고딕" pitchFamily="34" charset="-127"/>
                <a:cs typeface="Arial" charset="0"/>
              </a:endParaRP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6798213" y="2309881"/>
              <a:ext cx="1887869" cy="30775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青春期階段</a:t>
              </a:r>
              <a:endParaRPr kumimoji="0"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矩形 24">
            <a:extLst>
              <a:ext uri="{FF2B5EF4-FFF2-40B4-BE49-F238E27FC236}"/>
            </a:extLst>
          </p:cNvPr>
          <p:cNvSpPr/>
          <p:nvPr/>
        </p:nvSpPr>
        <p:spPr>
          <a:xfrm>
            <a:off x="5436096" y="4815338"/>
            <a:ext cx="406175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highlight>
                  <a:srgbClr val="FFFFFF"/>
                </a:highlight>
                <a:latin typeface="+mn-lt"/>
                <a:ea typeface="+mn-ea"/>
                <a:cs typeface="Arial Unicode MS"/>
              </a:rPr>
              <a:t>                      </a:t>
            </a:r>
            <a:r>
              <a:rPr kumimoji="0" lang="zh-TW" altLang="zh-TW" sz="1200" dirty="0">
                <a:highlight>
                  <a:srgbClr val="FFFFFF"/>
                </a:highlight>
                <a:latin typeface="+mn-lt"/>
                <a:ea typeface="+mn-ea"/>
                <a:cs typeface="Arial Unicode MS"/>
              </a:rPr>
              <a:t>資料來源：亞洲大學副校長　柯慧貞</a:t>
            </a:r>
            <a:r>
              <a:rPr kumimoji="0" lang="en-US" altLang="zh-TW" sz="1200" dirty="0">
                <a:highlight>
                  <a:srgbClr val="FFFFFF"/>
                </a:highlight>
                <a:latin typeface="+mn-lt"/>
                <a:ea typeface="+mn-ea"/>
                <a:cs typeface="Arial Unicode MS"/>
              </a:rPr>
              <a:t> </a:t>
            </a:r>
            <a:endParaRPr kumimoji="0" lang="zh-TW" altLang="en-US" sz="1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282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0" y="480536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r>
              <a:rPr kumimoji="0" lang="zh-TW" altLang="zh-TW" dirty="0">
                <a:solidFill>
                  <a:schemeClr val="accent1"/>
                </a:solidFill>
              </a:rPr>
              <a:t>聰明上網不迷「網」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625454"/>
            <a:ext cx="9144000" cy="47744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800" b="1" dirty="0">
                <a:solidFill>
                  <a:srgbClr val="FF0000"/>
                </a:solidFill>
              </a:rPr>
              <a:t>專家怎麼看</a:t>
            </a:r>
            <a:r>
              <a:rPr lang="en-US" altLang="zh-TW" sz="4800" b="1" dirty="0">
                <a:solidFill>
                  <a:srgbClr val="FF0000"/>
                </a:solidFill>
              </a:rPr>
              <a:t>?</a:t>
            </a:r>
            <a:endParaRPr lang="zh-TW" altLang="zh-TW" sz="4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243388"/>
            <a:ext cx="9144000" cy="47744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sz="2800" b="1" dirty="0"/>
              <a:t>滑世代父母該如何面對教養新課題</a:t>
            </a: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4" y="216694"/>
            <a:ext cx="941387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92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0801" y="1240632"/>
            <a:ext cx="3508375" cy="57507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b="1" dirty="0"/>
              <a:t>臧汝芬</a:t>
            </a:r>
            <a:r>
              <a:rPr lang="en-US" altLang="zh-TW" b="1" dirty="0"/>
              <a:t>  </a:t>
            </a:r>
            <a:endParaRPr lang="zh-TW" altLang="zh-TW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22531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1042988" y="1715692"/>
            <a:ext cx="9144000" cy="640556"/>
          </a:xfrm>
        </p:spPr>
        <p:txBody>
          <a:bodyPr/>
          <a:lstStyle/>
          <a:p>
            <a:r>
              <a:rPr lang="zh-TW" altLang="zh-TW" sz="2000" b="1" dirty="0" smtClean="0">
                <a:cs typeface="Arial" charset="0"/>
              </a:rPr>
              <a:t>兒童心智科 資深主治醫師</a:t>
            </a:r>
            <a:r>
              <a:rPr lang="en-US" altLang="zh-TW" sz="2000" b="1" dirty="0" smtClean="0">
                <a:cs typeface="Arial" charset="0"/>
              </a:rPr>
              <a:t> </a:t>
            </a:r>
          </a:p>
          <a:p>
            <a:r>
              <a:rPr lang="en-US" altLang="zh-TW" sz="2000" b="1" dirty="0" smtClean="0">
                <a:cs typeface="Arial" charset="0"/>
              </a:rPr>
              <a:t>(</a:t>
            </a:r>
            <a:r>
              <a:rPr lang="zh-TW" altLang="zh-TW" sz="2000" b="1" dirty="0" smtClean="0">
                <a:cs typeface="Arial" charset="0"/>
              </a:rPr>
              <a:t>馬偕醫院</a:t>
            </a:r>
            <a:r>
              <a:rPr lang="en-US" altLang="zh-TW" sz="2000" b="1" dirty="0" smtClean="0">
                <a:cs typeface="Arial" charset="0"/>
              </a:rPr>
              <a:t>)</a:t>
            </a:r>
            <a:endParaRPr lang="zh-TW" altLang="en-US" sz="2000" dirty="0" smtClean="0">
              <a:cs typeface="Arial" charset="0"/>
            </a:endParaRPr>
          </a:p>
        </p:txBody>
      </p:sp>
      <p:sp>
        <p:nvSpPr>
          <p:cNvPr id="22532" name="文字版面配置區 2"/>
          <p:cNvSpPr txBox="1">
            <a:spLocks/>
          </p:cNvSpPr>
          <p:nvPr/>
        </p:nvSpPr>
        <p:spPr bwMode="auto">
          <a:xfrm>
            <a:off x="0" y="2571750"/>
            <a:ext cx="9144000" cy="227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兒童</a:t>
            </a:r>
            <a:r>
              <a:rPr kumimoji="0" lang="zh-TW" altLang="en-US" sz="2000" b="1" dirty="0">
                <a:solidFill>
                  <a:schemeClr val="bg1"/>
                </a:solidFill>
                <a:cs typeface="Arial" charset="0"/>
              </a:rPr>
              <a:t>越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沉迷於網路</a:t>
            </a:r>
            <a:r>
              <a:rPr kumimoji="0" lang="zh-TW" altLang="zh-TW" sz="2000" b="1" dirty="0" smtClean="0">
                <a:solidFill>
                  <a:schemeClr val="bg1"/>
                </a:solidFill>
                <a:cs typeface="Arial" charset="0"/>
              </a:rPr>
              <a:t>，</a:t>
            </a:r>
            <a:r>
              <a:rPr lang="zh-TW" altLang="en-US" sz="2000" b="1" dirty="0">
                <a:solidFill>
                  <a:schemeClr val="bg1"/>
                </a:solidFill>
                <a:cs typeface="Arial" charset="0"/>
              </a:rPr>
              <a:t>會</a:t>
            </a:r>
            <a:r>
              <a:rPr kumimoji="0" lang="zh-TW" altLang="en-US" sz="2000" b="1" dirty="0" smtClean="0">
                <a:solidFill>
                  <a:schemeClr val="bg1"/>
                </a:solidFill>
                <a:cs typeface="Arial" charset="0"/>
              </a:rPr>
              <a:t>讓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大腦</a:t>
            </a:r>
            <a:r>
              <a:rPr kumimoji="0" lang="zh-TW" altLang="en-US" sz="2000" b="1" dirty="0">
                <a:solidFill>
                  <a:schemeClr val="bg1"/>
                </a:solidFill>
                <a:cs typeface="Arial" charset="0"/>
              </a:rPr>
              <a:t>減少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成長空間，</a:t>
            </a:r>
            <a:endParaRPr kumimoji="0" lang="en-US" altLang="zh-TW" sz="2000" b="1" dirty="0">
              <a:solidFill>
                <a:schemeClr val="bg1"/>
              </a:solidFill>
              <a:cs typeface="Arial" charset="0"/>
            </a:endParaRPr>
          </a:p>
          <a:p>
            <a:pPr algn="ctr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其中包含溝通、解決事情與衝突處理能力，從小吃網毒，容易</a:t>
            </a:r>
            <a:r>
              <a:rPr kumimoji="0" lang="zh-TW" altLang="en-US" sz="2000" b="1" dirty="0">
                <a:solidFill>
                  <a:schemeClr val="bg1"/>
                </a:solidFill>
                <a:cs typeface="Arial" charset="0"/>
              </a:rPr>
              <a:t>認知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錯亂</a:t>
            </a:r>
          </a:p>
          <a:p>
            <a:pPr algn="ctr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2000" b="1" dirty="0">
                <a:solidFill>
                  <a:schemeClr val="bg1"/>
                </a:solidFill>
                <a:cs typeface="Arial" charset="0"/>
              </a:rPr>
              <a:t>  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網癮的小孩，有三分之一會產生焦慮過動</a:t>
            </a:r>
            <a:r>
              <a:rPr kumimoji="0" lang="zh-TW" altLang="zh-TW" sz="2000" b="1" dirty="0" smtClean="0">
                <a:solidFill>
                  <a:schemeClr val="bg1"/>
                </a:solidFill>
                <a:cs typeface="Arial" charset="0"/>
              </a:rPr>
              <a:t>等</a:t>
            </a:r>
            <a:r>
              <a:rPr lang="zh-TW" altLang="en-US" sz="2000" b="1" dirty="0" smtClean="0">
                <a:solidFill>
                  <a:schemeClr val="bg1"/>
                </a:solidFill>
                <a:cs typeface="Arial" charset="0"/>
              </a:rPr>
              <a:t>共通現象</a:t>
            </a:r>
            <a:endParaRPr kumimoji="0" lang="en-US" altLang="zh-TW" sz="2000" b="1" dirty="0">
              <a:solidFill>
                <a:schemeClr val="bg1"/>
              </a:solidFill>
              <a:cs typeface="Arial" charset="0"/>
            </a:endParaRPr>
          </a:p>
          <a:p>
            <a:pPr algn="ctr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zh-TW" altLang="zh-TW" sz="2000" b="1" dirty="0" smtClean="0">
                <a:solidFill>
                  <a:schemeClr val="bg1"/>
                </a:solidFill>
                <a:cs typeface="Arial" charset="0"/>
              </a:rPr>
              <a:t>必須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找出</a:t>
            </a:r>
            <a:r>
              <a:rPr kumimoji="0" lang="zh-TW" altLang="zh-TW" sz="2000" b="1" dirty="0" smtClean="0">
                <a:solidFill>
                  <a:schemeClr val="bg1"/>
                </a:solidFill>
                <a:cs typeface="Arial" charset="0"/>
              </a:rPr>
              <a:t>源頭</a:t>
            </a:r>
            <a:r>
              <a:rPr lang="zh-TW" altLang="en-US" sz="2000" b="1" dirty="0" smtClean="0">
                <a:solidFill>
                  <a:schemeClr val="bg1"/>
                </a:solidFill>
                <a:cs typeface="Arial" charset="0"/>
              </a:rPr>
              <a:t>、</a:t>
            </a:r>
            <a:r>
              <a:rPr kumimoji="0" lang="zh-TW" altLang="zh-TW" sz="2000" b="1" dirty="0" smtClean="0">
                <a:solidFill>
                  <a:schemeClr val="bg1"/>
                </a:solidFill>
                <a:cs typeface="Arial" charset="0"/>
              </a:rPr>
              <a:t>心理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溝通，並鼓勵</a:t>
            </a:r>
            <a:r>
              <a:rPr kumimoji="0" lang="zh-TW" altLang="zh-TW" sz="2000" b="1" dirty="0" smtClean="0">
                <a:solidFill>
                  <a:schemeClr val="bg1"/>
                </a:solidFill>
                <a:cs typeface="Arial" charset="0"/>
              </a:rPr>
              <a:t>小孩培養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出多元興趣。</a:t>
            </a:r>
            <a:endParaRPr kumimoji="0" lang="zh-TW" altLang="en-US" sz="2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圖片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1875"/>
            <a:ext cx="2304256" cy="248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4" name="矩形 6"/>
          <p:cNvSpPr>
            <a:spLocks noChangeArrowheads="1"/>
          </p:cNvSpPr>
          <p:nvPr/>
        </p:nvSpPr>
        <p:spPr bwMode="auto">
          <a:xfrm>
            <a:off x="7353300" y="4866085"/>
            <a:ext cx="17904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1200" b="1">
                <a:solidFill>
                  <a:schemeClr val="accent1"/>
                </a:solidFill>
              </a:rPr>
              <a:t>資料來源 今周刊</a:t>
            </a:r>
            <a:r>
              <a:rPr kumimoji="0" lang="en-US" altLang="zh-TW" sz="1200" b="1">
                <a:solidFill>
                  <a:schemeClr val="accent1"/>
                </a:solidFill>
              </a:rPr>
              <a:t>1136</a:t>
            </a:r>
            <a:r>
              <a:rPr kumimoji="0" lang="zh-TW" altLang="en-US" sz="1200" b="1">
                <a:solidFill>
                  <a:schemeClr val="accent1"/>
                </a:solidFill>
              </a:rPr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405226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9364" y="1025128"/>
            <a:ext cx="3508375" cy="5762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b="1" dirty="0"/>
              <a:t>柯志鴻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600" y="1779662"/>
            <a:ext cx="9144000" cy="7920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sz="2000" b="1" dirty="0"/>
              <a:t>兒童心智科 資深主治醫師</a:t>
            </a:r>
            <a:r>
              <a:rPr lang="en-US" altLang="zh-TW" sz="2000" b="1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/>
              <a:t>(</a:t>
            </a:r>
            <a:r>
              <a:rPr lang="zh-TW" altLang="zh-TW" sz="2000" b="1" dirty="0"/>
              <a:t>馬偕醫院</a:t>
            </a:r>
            <a:r>
              <a:rPr lang="en-US" altLang="zh-TW" sz="2000" b="1" dirty="0"/>
              <a:t>)</a:t>
            </a:r>
            <a:endParaRPr lang="zh-TW" altLang="en-US" sz="2000" dirty="0"/>
          </a:p>
        </p:txBody>
      </p:sp>
      <p:sp>
        <p:nvSpPr>
          <p:cNvPr id="23556" name="文字版面配置區 2"/>
          <p:cNvSpPr txBox="1">
            <a:spLocks/>
          </p:cNvSpPr>
          <p:nvPr/>
        </p:nvSpPr>
        <p:spPr bwMode="auto">
          <a:xfrm>
            <a:off x="0" y="2571750"/>
            <a:ext cx="9144000" cy="227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戰場從小就開始了，要預防這一關，給手機，要有能力管的父母才能給。</a:t>
            </a:r>
          </a:p>
          <a:p>
            <a:pPr algn="ctr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2000" b="1" dirty="0">
                <a:solidFill>
                  <a:schemeClr val="bg1"/>
                </a:solidFill>
                <a:cs typeface="Arial" charset="0"/>
              </a:rPr>
              <a:t>   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低年級生使用</a:t>
            </a:r>
            <a:r>
              <a:rPr kumimoji="0" lang="en-US" altLang="zh-TW" sz="2000" b="1" dirty="0">
                <a:solidFill>
                  <a:schemeClr val="bg1"/>
                </a:solidFill>
                <a:cs typeface="Arial" charset="0"/>
              </a:rPr>
              <a:t>3C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父母都需陪同，這同時管父母，</a:t>
            </a:r>
            <a:r>
              <a:rPr kumimoji="0" lang="zh-TW" altLang="zh-TW" sz="2000" b="1" dirty="0" smtClean="0">
                <a:solidFill>
                  <a:schemeClr val="bg1"/>
                </a:solidFill>
                <a:cs typeface="Arial" charset="0"/>
              </a:rPr>
              <a:t>不是</a:t>
            </a:r>
            <a:r>
              <a:rPr kumimoji="0" lang="zh-TW" altLang="en-US" sz="2000" b="1" dirty="0" smtClean="0">
                <a:solidFill>
                  <a:schemeClr val="bg1"/>
                </a:solidFill>
                <a:cs typeface="Arial" charset="0"/>
              </a:rPr>
              <a:t>只</a:t>
            </a:r>
            <a:r>
              <a:rPr kumimoji="0" lang="zh-TW" altLang="zh-TW" sz="2000" b="1" dirty="0" smtClean="0">
                <a:solidFill>
                  <a:schemeClr val="bg1"/>
                </a:solidFill>
                <a:cs typeface="Arial" charset="0"/>
              </a:rPr>
              <a:t>管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小孩，因為大人也會無聊，考驗是大人的</a:t>
            </a:r>
            <a:r>
              <a:rPr kumimoji="0" lang="zh-TW" altLang="zh-TW" sz="2000" b="1" dirty="0" smtClean="0">
                <a:solidFill>
                  <a:schemeClr val="bg1"/>
                </a:solidFill>
                <a:cs typeface="Arial" charset="0"/>
              </a:rPr>
              <a:t>耐心</a:t>
            </a:r>
            <a:r>
              <a:rPr kumimoji="0" lang="zh-TW" altLang="en-US" sz="2000" b="1" dirty="0" smtClean="0">
                <a:solidFill>
                  <a:schemeClr val="bg1"/>
                </a:solidFill>
                <a:cs typeface="Arial" charset="0"/>
              </a:rPr>
              <a:t>。孩子</a:t>
            </a:r>
            <a:r>
              <a:rPr kumimoji="0" lang="zh-TW" altLang="zh-TW" sz="2000" b="1" dirty="0" smtClean="0">
                <a:solidFill>
                  <a:schemeClr val="bg1"/>
                </a:solidFill>
                <a:cs typeface="Arial" charset="0"/>
              </a:rPr>
              <a:t>在</a:t>
            </a: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十歲之前，大腦自控能力未發育完全，</a:t>
            </a:r>
            <a:endParaRPr kumimoji="0" lang="en-US" altLang="zh-TW" sz="2000" b="1" dirty="0">
              <a:solidFill>
                <a:schemeClr val="bg1"/>
              </a:solidFill>
              <a:cs typeface="Arial" charset="0"/>
            </a:endParaRPr>
          </a:p>
          <a:p>
            <a:pPr algn="ctr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zh-TW" altLang="zh-TW" sz="2000" b="1" dirty="0">
                <a:solidFill>
                  <a:schemeClr val="bg1"/>
                </a:solidFill>
                <a:cs typeface="Arial" charset="0"/>
              </a:rPr>
              <a:t>不適合一次超過半小時，內容也要過濾</a:t>
            </a:r>
            <a:r>
              <a:rPr kumimoji="0" lang="zh-TW" altLang="zh-TW" sz="2000" b="1" dirty="0" smtClean="0">
                <a:solidFill>
                  <a:schemeClr val="bg1"/>
                </a:solidFill>
                <a:cs typeface="Arial" charset="0"/>
              </a:rPr>
              <a:t>。</a:t>
            </a:r>
            <a:r>
              <a:rPr kumimoji="0" lang="en-US" altLang="zh-TW" sz="2000" b="1" dirty="0" smtClean="0">
                <a:solidFill>
                  <a:schemeClr val="bg1"/>
                </a:solidFill>
                <a:cs typeface="Arial" charset="0"/>
              </a:rPr>
              <a:t>  (</a:t>
            </a:r>
            <a:r>
              <a:rPr kumimoji="0" lang="zh-TW" altLang="en-US" sz="2000" b="1" dirty="0" smtClean="0">
                <a:solidFill>
                  <a:schemeClr val="bg1"/>
                </a:solidFill>
                <a:cs typeface="Arial" charset="0"/>
              </a:rPr>
              <a:t>三歲以前完全不碰最好</a:t>
            </a:r>
            <a:r>
              <a:rPr kumimoji="0" lang="en-US" altLang="zh-TW" sz="2000" b="1" dirty="0" smtClean="0">
                <a:solidFill>
                  <a:schemeClr val="bg1"/>
                </a:solidFill>
                <a:cs typeface="Arial" charset="0"/>
              </a:rPr>
              <a:t>)</a:t>
            </a:r>
            <a:endParaRPr kumimoji="0" lang="zh-TW" altLang="zh-TW" sz="2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圖片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63116"/>
            <a:ext cx="2305050" cy="2520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8" name="矩形 7"/>
          <p:cNvSpPr>
            <a:spLocks noChangeArrowheads="1"/>
          </p:cNvSpPr>
          <p:nvPr/>
        </p:nvSpPr>
        <p:spPr bwMode="auto">
          <a:xfrm>
            <a:off x="7353300" y="4866085"/>
            <a:ext cx="17904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1200" b="1">
                <a:solidFill>
                  <a:schemeClr val="accent1"/>
                </a:solidFill>
              </a:rPr>
              <a:t>資料來源 今周刊</a:t>
            </a:r>
            <a:r>
              <a:rPr kumimoji="0" lang="en-US" altLang="zh-TW" sz="1200" b="1">
                <a:solidFill>
                  <a:schemeClr val="accent1"/>
                </a:solidFill>
              </a:rPr>
              <a:t>1136</a:t>
            </a:r>
            <a:r>
              <a:rPr kumimoji="0" lang="zh-TW" altLang="en-US" sz="1200" b="1">
                <a:solidFill>
                  <a:schemeClr val="accent1"/>
                </a:solidFill>
              </a:rPr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325417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2501" y="791766"/>
            <a:ext cx="3508375" cy="5762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/>
              <a:t>王明鈺</a:t>
            </a:r>
          </a:p>
        </p:txBody>
      </p:sp>
      <p:sp>
        <p:nvSpPr>
          <p:cNvPr id="3" name="文字版面配置區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419622"/>
            <a:ext cx="9144000" cy="7925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000" b="1" dirty="0"/>
              <a:t>兒童青少年精神科主治醫生 </a:t>
            </a:r>
            <a:endParaRPr lang="en-US" altLang="zh-TW" sz="20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/>
              <a:t>(</a:t>
            </a:r>
            <a:r>
              <a:rPr lang="zh-TW" altLang="en-US" sz="2000" b="1" dirty="0"/>
              <a:t>中國醫藥大學</a:t>
            </a:r>
            <a:r>
              <a:rPr lang="en-US" altLang="zh-TW" sz="2000" b="1" dirty="0"/>
              <a:t>) </a:t>
            </a:r>
            <a:endParaRPr lang="zh-TW" altLang="en-US" sz="2000" dirty="0"/>
          </a:p>
        </p:txBody>
      </p:sp>
      <p:sp>
        <p:nvSpPr>
          <p:cNvPr id="24580" name="文字版面配置區 2"/>
          <p:cNvSpPr txBox="1">
            <a:spLocks/>
          </p:cNvSpPr>
          <p:nvPr/>
        </p:nvSpPr>
        <p:spPr bwMode="auto">
          <a:xfrm>
            <a:off x="0" y="2571750"/>
            <a:ext cx="9144000" cy="227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2400" b="1" dirty="0">
                <a:solidFill>
                  <a:schemeClr val="bg1"/>
                </a:solidFill>
                <a:cs typeface="Arial" charset="0"/>
              </a:rPr>
              <a:t> 孟母三遷就是說明環境的重要，</a:t>
            </a:r>
            <a:endParaRPr kumimoji="0" lang="en-US" altLang="zh-TW" sz="2400" b="1" dirty="0">
              <a:solidFill>
                <a:schemeClr val="bg1"/>
              </a:solidFill>
              <a:cs typeface="Arial" charset="0"/>
            </a:endParaRPr>
          </a:p>
          <a:p>
            <a:pPr algn="ctr" latinLnBrk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2400" b="1" dirty="0" smtClean="0">
                <a:solidFill>
                  <a:schemeClr val="bg1"/>
                </a:solidFill>
                <a:cs typeface="Arial" charset="0"/>
              </a:rPr>
              <a:t>不讓孩子</a:t>
            </a:r>
            <a:r>
              <a:rPr lang="zh-TW" altLang="en-US" sz="2400" b="1" dirty="0" smtClean="0">
                <a:solidFill>
                  <a:schemeClr val="bg1"/>
                </a:solidFill>
                <a:cs typeface="Arial" charset="0"/>
              </a:rPr>
              <a:t>沉迷</a:t>
            </a:r>
            <a:r>
              <a:rPr kumimoji="0" lang="zh-TW" altLang="en-US" sz="2400" b="1" dirty="0" smtClean="0">
                <a:solidFill>
                  <a:schemeClr val="bg1"/>
                </a:solidFill>
                <a:cs typeface="Arial" charset="0"/>
              </a:rPr>
              <a:t>在網路世界當中，最重要的關鍵是</a:t>
            </a:r>
            <a:r>
              <a:rPr kumimoji="0" lang="zh-TW" altLang="en-US" sz="4400" b="1" dirty="0">
                <a:solidFill>
                  <a:srgbClr val="FF0000"/>
                </a:solidFill>
                <a:cs typeface="Arial" charset="0"/>
              </a:rPr>
              <a:t>陪伴</a:t>
            </a:r>
            <a:r>
              <a:rPr kumimoji="0" lang="zh-TW" altLang="en-US" sz="2400" b="1" dirty="0">
                <a:solidFill>
                  <a:schemeClr val="bg1"/>
                </a:solidFill>
                <a:cs typeface="Arial" charset="0"/>
              </a:rPr>
              <a:t>。</a:t>
            </a:r>
            <a:endParaRPr kumimoji="0" lang="zh-TW" altLang="zh-TW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圖片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82153"/>
            <a:ext cx="2736850" cy="2489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2" name="矩形 7"/>
          <p:cNvSpPr>
            <a:spLocks noChangeArrowheads="1"/>
          </p:cNvSpPr>
          <p:nvPr/>
        </p:nvSpPr>
        <p:spPr bwMode="auto">
          <a:xfrm>
            <a:off x="7353300" y="4866085"/>
            <a:ext cx="17904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1200" b="1">
                <a:solidFill>
                  <a:schemeClr val="accent1"/>
                </a:solidFill>
              </a:rPr>
              <a:t>資料來源 今周刊</a:t>
            </a:r>
            <a:r>
              <a:rPr kumimoji="0" lang="en-US" altLang="zh-TW" sz="1200" b="1">
                <a:solidFill>
                  <a:schemeClr val="accent1"/>
                </a:solidFill>
              </a:rPr>
              <a:t>1136</a:t>
            </a:r>
            <a:r>
              <a:rPr kumimoji="0" lang="zh-TW" altLang="en-US" sz="1200" b="1">
                <a:solidFill>
                  <a:schemeClr val="accent1"/>
                </a:solidFill>
              </a:rPr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38873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00050"/>
            <a:ext cx="9144000" cy="5762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b="1" dirty="0"/>
              <a:t>世界首創</a:t>
            </a:r>
            <a:r>
              <a:rPr lang="en-US" altLang="zh-TW" b="1" dirty="0"/>
              <a:t> - </a:t>
            </a:r>
            <a:r>
              <a:rPr lang="zh-TW" altLang="zh-TW" b="1" dirty="0"/>
              <a:t>韓國 數位戒癮村</a:t>
            </a:r>
            <a:r>
              <a:rPr lang="en-US" altLang="zh-TW" b="1" dirty="0"/>
              <a:t>NYIT</a:t>
            </a:r>
            <a:endParaRPr lang="zh-TW" altLang="zh-TW" dirty="0"/>
          </a:p>
        </p:txBody>
      </p:sp>
      <p:sp>
        <p:nvSpPr>
          <p:cNvPr id="26627" name="Text Placeholder 13"/>
          <p:cNvSpPr txBox="1">
            <a:spLocks/>
          </p:cNvSpPr>
          <p:nvPr/>
        </p:nvSpPr>
        <p:spPr bwMode="auto">
          <a:xfrm>
            <a:off x="4887913" y="456010"/>
            <a:ext cx="4246562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latinLnBrk="1"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2000" b="1">
                <a:solidFill>
                  <a:schemeClr val="accent1"/>
                </a:solidFill>
              </a:rPr>
              <a:t>(</a:t>
            </a:r>
            <a:r>
              <a:rPr kumimoji="0" lang="zh-TW" altLang="zh-TW" sz="2000" b="1">
                <a:solidFill>
                  <a:schemeClr val="accent1"/>
                </a:solidFill>
              </a:rPr>
              <a:t>首爾、羅北道及釜山</a:t>
            </a:r>
            <a:r>
              <a:rPr kumimoji="0" lang="en-US" altLang="zh-TW" sz="2000" b="1">
                <a:solidFill>
                  <a:schemeClr val="accent1"/>
                </a:solidFill>
              </a:rPr>
              <a:t>)</a:t>
            </a:r>
            <a:endParaRPr kumimoji="0" lang="en-US" altLang="ko-KR" sz="2000" b="1">
              <a:solidFill>
                <a:schemeClr val="accent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4767263" y="3414446"/>
            <a:ext cx="4216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en-US" altLang="zh-TW" b="1" dirty="0"/>
              <a:t>1.</a:t>
            </a:r>
            <a:r>
              <a:rPr kumimoji="0" lang="zh-TW" altLang="en-US" b="1" dirty="0"/>
              <a:t> </a:t>
            </a:r>
            <a:r>
              <a:rPr kumimoji="0" lang="zh-TW" altLang="zh-TW" b="1" dirty="0"/>
              <a:t>提供更多的</a:t>
            </a:r>
            <a:r>
              <a:rPr kumimoji="0" lang="zh-TW" altLang="zh-TW" b="1" dirty="0">
                <a:solidFill>
                  <a:srgbClr val="FF0000"/>
                </a:solidFill>
              </a:rPr>
              <a:t>現實遊戲</a:t>
            </a:r>
            <a:r>
              <a:rPr kumimoji="0" lang="en-US" altLang="zh-TW" b="1" dirty="0"/>
              <a:t>(</a:t>
            </a:r>
            <a:r>
              <a:rPr kumimoji="0" lang="zh-TW" altLang="zh-TW" b="1" dirty="0"/>
              <a:t>桌遊、棋類</a:t>
            </a:r>
            <a:r>
              <a:rPr kumimoji="0" lang="en-US" altLang="zh-TW" b="1" dirty="0"/>
              <a:t>)</a:t>
            </a:r>
            <a:r>
              <a:rPr kumimoji="0" lang="zh-TW" altLang="zh-TW" b="1" dirty="0"/>
              <a:t>，培養定心習慣，增進人際互動關係。</a:t>
            </a:r>
          </a:p>
          <a:p>
            <a:pPr>
              <a:lnSpc>
                <a:spcPct val="150000"/>
              </a:lnSpc>
            </a:pPr>
            <a:r>
              <a:rPr kumimoji="0" lang="en-US" altLang="zh-TW" b="1" dirty="0"/>
              <a:t>2.</a:t>
            </a:r>
            <a:r>
              <a:rPr kumimoji="0" lang="zh-TW" altLang="en-US" b="1" dirty="0"/>
              <a:t> </a:t>
            </a:r>
            <a:r>
              <a:rPr kumimoji="0" lang="zh-TW" altLang="zh-TW" b="1" dirty="0">
                <a:solidFill>
                  <a:srgbClr val="FF0000"/>
                </a:solidFill>
              </a:rPr>
              <a:t>設定改進目標</a:t>
            </a:r>
            <a:r>
              <a:rPr kumimoji="0" lang="zh-TW" altLang="zh-TW" b="1" dirty="0"/>
              <a:t>，與小孩共同規劃每天進步的進度</a:t>
            </a:r>
            <a:r>
              <a:rPr kumimoji="0" lang="en-US" altLang="zh-TW" b="1" dirty="0"/>
              <a:t>(1%</a:t>
            </a:r>
            <a:r>
              <a:rPr kumimoji="0" lang="zh-TW" altLang="zh-TW" b="1" dirty="0"/>
              <a:t>都可以</a:t>
            </a:r>
            <a:r>
              <a:rPr kumimoji="0" lang="en-US" altLang="zh-TW" b="1" dirty="0"/>
              <a:t>)</a:t>
            </a:r>
            <a:r>
              <a:rPr kumimoji="0" lang="zh-TW" altLang="zh-TW" b="1" dirty="0"/>
              <a:t>，嚴格執行。</a:t>
            </a:r>
            <a:endParaRPr kumimoji="0" lang="zh-TW" altLang="zh-TW" sz="1600" b="1" dirty="0"/>
          </a:p>
        </p:txBody>
      </p:sp>
      <p:pic>
        <p:nvPicPr>
          <p:cNvPr id="7" name="圖片版面配置區 6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/>
          <a:srcRect l="455" r="455"/>
          <a:stretch>
            <a:fillRect/>
          </a:stretch>
        </p:blipFill>
        <p:spPr>
          <a:xfrm>
            <a:off x="771525" y="1375172"/>
            <a:ext cx="3454400" cy="2322909"/>
          </a:xfrm>
        </p:spPr>
      </p:pic>
      <p:sp>
        <p:nvSpPr>
          <p:cNvPr id="26630" name="矩形 7"/>
          <p:cNvSpPr>
            <a:spLocks noChangeArrowheads="1"/>
          </p:cNvSpPr>
          <p:nvPr/>
        </p:nvSpPr>
        <p:spPr bwMode="auto">
          <a:xfrm>
            <a:off x="4411663" y="1563291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b="1" dirty="0">
                <a:solidFill>
                  <a:schemeClr val="accent1"/>
                </a:solidFill>
              </a:rPr>
              <a:t>在這裡的小孩，最大高二最小國一，全屬重症者，沉迷及焦慮讓他們失去正常生活，甚至無法上學。</a:t>
            </a:r>
          </a:p>
          <a:p>
            <a:r>
              <a:rPr kumimoji="0" lang="zh-TW" altLang="en-US" b="1" dirty="0">
                <a:solidFill>
                  <a:schemeClr val="accent1"/>
                </a:solidFill>
              </a:rPr>
              <a:t>    目前韓國有近八百萬人手機成癮，青年還有約二十萬名，重度</a:t>
            </a:r>
            <a:r>
              <a:rPr kumimoji="0" lang="zh-TW" altLang="en-US" b="1" dirty="0" smtClean="0">
                <a:solidFill>
                  <a:schemeClr val="accent1"/>
                </a:solidFill>
              </a:rPr>
              <a:t>患者等排隊</a:t>
            </a:r>
            <a:r>
              <a:rPr kumimoji="0" lang="zh-TW" altLang="en-US" b="1" dirty="0">
                <a:solidFill>
                  <a:schemeClr val="accent1"/>
                </a:solidFill>
              </a:rPr>
              <a:t>進來就診。 </a:t>
            </a:r>
          </a:p>
        </p:txBody>
      </p:sp>
      <p:sp>
        <p:nvSpPr>
          <p:cNvPr id="26631" name="文字版面配置區 1"/>
          <p:cNvSpPr txBox="1">
            <a:spLocks/>
          </p:cNvSpPr>
          <p:nvPr/>
        </p:nvSpPr>
        <p:spPr bwMode="auto">
          <a:xfrm>
            <a:off x="0" y="4712494"/>
            <a:ext cx="1835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latinLnBrk="1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1200" b="1">
                <a:cs typeface="Arial" charset="0"/>
              </a:rPr>
              <a:t>資料來源 今周刊</a:t>
            </a:r>
            <a:r>
              <a:rPr kumimoji="0" lang="en-US" altLang="zh-TW" sz="1200" b="1">
                <a:cs typeface="Arial" charset="0"/>
              </a:rPr>
              <a:t>1136</a:t>
            </a:r>
            <a:r>
              <a:rPr kumimoji="0" lang="zh-TW" altLang="en-US" sz="1200" b="1">
                <a:cs typeface="Arial" charset="0"/>
              </a:rPr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32194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212182"/>
            <a:ext cx="9144000" cy="57507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800" b="1" dirty="0"/>
              <a:t>重點結論</a:t>
            </a:r>
            <a:endParaRPr lang="ko-KR" altLang="en-US" sz="4800" b="1" dirty="0"/>
          </a:p>
        </p:txBody>
      </p:sp>
      <p:sp>
        <p:nvSpPr>
          <p:cNvPr id="27651" name="Text Placeholder 1"/>
          <p:cNvSpPr txBox="1">
            <a:spLocks/>
          </p:cNvSpPr>
          <p:nvPr/>
        </p:nvSpPr>
        <p:spPr bwMode="auto">
          <a:xfrm>
            <a:off x="0" y="2931319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latinLnBrk="1">
              <a:spcBef>
                <a:spcPct val="20000"/>
              </a:spcBef>
              <a:buFont typeface="Arial" charset="0"/>
              <a:buNone/>
            </a:pPr>
            <a:r>
              <a:rPr lang="zh-TW" altLang="en-US" sz="3200" b="1" dirty="0" smtClean="0">
                <a:solidFill>
                  <a:schemeClr val="bg1"/>
                </a:solidFill>
                <a:cs typeface="Arial" charset="0"/>
              </a:rPr>
              <a:t>劉</a:t>
            </a:r>
            <a:r>
              <a:rPr kumimoji="0" lang="zh-TW" altLang="en-US" sz="3200" b="1" dirty="0" smtClean="0">
                <a:solidFill>
                  <a:schemeClr val="bg1"/>
                </a:solidFill>
                <a:cs typeface="Arial" charset="0"/>
              </a:rPr>
              <a:t>老師</a:t>
            </a:r>
            <a:r>
              <a:rPr kumimoji="0" lang="zh-TW" altLang="en-US" sz="3200" b="1" dirty="0">
                <a:solidFill>
                  <a:schemeClr val="bg1"/>
                </a:solidFill>
                <a:cs typeface="Arial" charset="0"/>
              </a:rPr>
              <a:t>小叮嚀</a:t>
            </a:r>
            <a:endParaRPr kumimoji="0" lang="ko-KR" altLang="en-US" sz="3200" b="1" dirty="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6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0" y="480536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r>
              <a:rPr kumimoji="0" lang="zh-TW" altLang="zh-TW" b="1" dirty="0">
                <a:solidFill>
                  <a:schemeClr val="accent1"/>
                </a:solidFill>
              </a:rPr>
              <a:t>聰明上網不迷「網」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625454"/>
            <a:ext cx="9144000" cy="47744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dirty="0"/>
              <a:t>三招讓親子從數位敵友變</a:t>
            </a:r>
            <a:r>
              <a:rPr lang="zh-TW" altLang="en-US" dirty="0">
                <a:solidFill>
                  <a:srgbClr val="FF0000"/>
                </a:solidFill>
              </a:rPr>
              <a:t>「</a:t>
            </a:r>
            <a:r>
              <a:rPr lang="zh-TW" altLang="zh-TW" dirty="0">
                <a:solidFill>
                  <a:srgbClr val="FF0000"/>
                </a:solidFill>
              </a:rPr>
              <a:t>戰友</a:t>
            </a:r>
            <a:r>
              <a:rPr lang="zh-TW" altLang="en-US" dirty="0">
                <a:solidFill>
                  <a:srgbClr val="FF0000"/>
                </a:solidFill>
              </a:rPr>
              <a:t>」</a:t>
            </a:r>
            <a:endParaRPr lang="zh-TW" altLang="zh-TW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243388"/>
            <a:ext cx="9144000" cy="47744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sz="2400" b="1" dirty="0"/>
              <a:t>滑世代父母該如何面對教養新課題</a:t>
            </a:r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4" y="216694"/>
            <a:ext cx="941387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1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0"/>
          <p:cNvSpPr txBox="1">
            <a:spLocks noChangeArrowheads="1"/>
          </p:cNvSpPr>
          <p:nvPr/>
        </p:nvSpPr>
        <p:spPr bwMode="auto">
          <a:xfrm>
            <a:off x="1258888" y="1385799"/>
            <a:ext cx="6769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latinLnBrk="1">
              <a:lnSpc>
                <a:spcPct val="150000"/>
              </a:lnSpc>
            </a:pPr>
            <a:r>
              <a:rPr kumimoji="0" lang="en-US" altLang="zh-TW" sz="3600" b="1" dirty="0">
                <a:solidFill>
                  <a:schemeClr val="bg1"/>
                </a:solidFill>
              </a:rPr>
              <a:t>1. </a:t>
            </a:r>
            <a:r>
              <a:rPr kumimoji="0" lang="zh-TW" altLang="en-US" sz="3600" b="1" dirty="0">
                <a:solidFill>
                  <a:schemeClr val="bg1"/>
                </a:solidFill>
              </a:rPr>
              <a:t>了解成癮理由</a:t>
            </a:r>
          </a:p>
          <a:p>
            <a:pPr algn="ctr" latinLnBrk="1">
              <a:lnSpc>
                <a:spcPct val="150000"/>
              </a:lnSpc>
            </a:pPr>
            <a:r>
              <a:rPr kumimoji="0" lang="zh-TW" altLang="en-US" sz="2400" b="1" dirty="0">
                <a:solidFill>
                  <a:schemeClr val="bg1"/>
                </a:solidFill>
              </a:rPr>
              <a:t>      </a:t>
            </a:r>
            <a:endParaRPr kumimoji="0" lang="en-US" altLang="zh-TW" sz="2400" b="1" dirty="0">
              <a:solidFill>
                <a:schemeClr val="bg1"/>
              </a:solidFill>
            </a:endParaRPr>
          </a:p>
          <a:p>
            <a:pPr algn="ctr" latinLnBrk="1">
              <a:lnSpc>
                <a:spcPct val="150000"/>
              </a:lnSpc>
            </a:pPr>
            <a:r>
              <a:rPr kumimoji="0" lang="zh-TW" altLang="en-US" sz="2400" b="1" dirty="0">
                <a:solidFill>
                  <a:schemeClr val="bg1"/>
                </a:solidFill>
              </a:rPr>
              <a:t> 多花一點時間，養成親子溝通時間或家庭日</a:t>
            </a:r>
            <a:endParaRPr kumimoji="0" lang="en-US" altLang="zh-TW" sz="2400" b="1" dirty="0">
              <a:solidFill>
                <a:schemeClr val="bg1"/>
              </a:solidFill>
            </a:endParaRPr>
          </a:p>
          <a:p>
            <a:pPr algn="ctr" latinLnBrk="1">
              <a:lnSpc>
                <a:spcPct val="150000"/>
              </a:lnSpc>
            </a:pPr>
            <a:r>
              <a:rPr kumimoji="0" lang="zh-TW" altLang="en-US" sz="2400" b="1" dirty="0">
                <a:solidFill>
                  <a:schemeClr val="bg1"/>
                </a:solidFill>
              </a:rPr>
              <a:t>多鼓勵讚美及陪伴，滿足心靈需求。</a:t>
            </a:r>
            <a:endParaRPr kumimoji="0" lang="en-US" altLang="zh-TW" sz="2400" b="1" dirty="0">
              <a:solidFill>
                <a:schemeClr val="bg1"/>
              </a:solidFill>
            </a:endParaRPr>
          </a:p>
          <a:p>
            <a:pPr latinLnBrk="1">
              <a:lnSpc>
                <a:spcPct val="150000"/>
              </a:lnSpc>
            </a:pPr>
            <a:endParaRPr kumimoji="0" lang="en-US" altLang="zh-TW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7">
            <a:extLst>
              <a:ext uri="{FF2B5EF4-FFF2-40B4-BE49-F238E27FC236}"/>
            </a:extLst>
          </p:cNvPr>
          <p:cNvSpPr/>
          <p:nvPr/>
        </p:nvSpPr>
        <p:spPr>
          <a:xfrm rot="18900000">
            <a:off x="1150939" y="683419"/>
            <a:ext cx="776287" cy="1690688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369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555526"/>
            <a:ext cx="642256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12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0"/>
          <p:cNvSpPr txBox="1">
            <a:spLocks noChangeArrowheads="1"/>
          </p:cNvSpPr>
          <p:nvPr/>
        </p:nvSpPr>
        <p:spPr bwMode="auto">
          <a:xfrm>
            <a:off x="900113" y="918508"/>
            <a:ext cx="72009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latinLnBrk="1">
              <a:lnSpc>
                <a:spcPct val="150000"/>
              </a:lnSpc>
            </a:pPr>
            <a:r>
              <a:rPr kumimoji="0" lang="en-US" altLang="zh-TW" sz="3600" b="1" dirty="0">
                <a:solidFill>
                  <a:schemeClr val="bg1"/>
                </a:solidFill>
              </a:rPr>
              <a:t>2.</a:t>
            </a:r>
            <a:r>
              <a:rPr kumimoji="0" lang="zh-TW" altLang="en-US" sz="3600" b="1" dirty="0">
                <a:solidFill>
                  <a:schemeClr val="bg1"/>
                </a:solidFill>
              </a:rPr>
              <a:t> 與小孩共同設立使用守則</a:t>
            </a:r>
            <a:endParaRPr kumimoji="0" lang="en-US" altLang="zh-TW" sz="2400" b="1" dirty="0">
              <a:solidFill>
                <a:schemeClr val="bg1"/>
              </a:solidFill>
            </a:endParaRPr>
          </a:p>
          <a:p>
            <a:pPr algn="ctr" latinLnBrk="1">
              <a:lnSpc>
                <a:spcPct val="150000"/>
              </a:lnSpc>
            </a:pPr>
            <a:endParaRPr kumimoji="0" lang="en-US" altLang="zh-TW" sz="2400" b="1" dirty="0">
              <a:solidFill>
                <a:schemeClr val="bg1"/>
              </a:solidFill>
            </a:endParaRPr>
          </a:p>
          <a:p>
            <a:pPr algn="ctr" latinLnBrk="1">
              <a:lnSpc>
                <a:spcPct val="150000"/>
              </a:lnSpc>
            </a:pPr>
            <a:r>
              <a:rPr kumimoji="0" lang="zh-TW" altLang="en-US" sz="2800" b="1" dirty="0">
                <a:solidFill>
                  <a:schemeClr val="bg1"/>
                </a:solidFill>
              </a:rPr>
              <a:t>何時能使用</a:t>
            </a:r>
            <a:r>
              <a:rPr kumimoji="0" lang="en-US" altLang="zh-TW" sz="2800" b="1" dirty="0">
                <a:solidFill>
                  <a:schemeClr val="bg1"/>
                </a:solidFill>
              </a:rPr>
              <a:t>?</a:t>
            </a:r>
            <a:r>
              <a:rPr kumimoji="0" lang="zh-TW" altLang="en-US" sz="2800" b="1" dirty="0">
                <a:solidFill>
                  <a:schemeClr val="bg1"/>
                </a:solidFill>
              </a:rPr>
              <a:t>一次多久</a:t>
            </a:r>
            <a:r>
              <a:rPr kumimoji="0" lang="en-US" altLang="zh-TW" sz="2800" b="1" dirty="0" smtClean="0">
                <a:solidFill>
                  <a:schemeClr val="bg1"/>
                </a:solidFill>
              </a:rPr>
              <a:t>?</a:t>
            </a:r>
            <a:r>
              <a:rPr kumimoji="0" lang="zh-TW" altLang="en-US" sz="2800" b="1" dirty="0" smtClean="0">
                <a:solidFill>
                  <a:schemeClr val="bg1"/>
                </a:solidFill>
              </a:rPr>
              <a:t>獎厲</a:t>
            </a:r>
            <a:r>
              <a:rPr kumimoji="0" lang="en-US" altLang="zh-TW" sz="2800" b="1" dirty="0" smtClean="0">
                <a:solidFill>
                  <a:schemeClr val="bg1"/>
                </a:solidFill>
              </a:rPr>
              <a:t>&amp;</a:t>
            </a:r>
            <a:r>
              <a:rPr kumimoji="0" lang="zh-TW" altLang="en-US" sz="2800" b="1" dirty="0" smtClean="0">
                <a:solidFill>
                  <a:schemeClr val="bg1"/>
                </a:solidFill>
              </a:rPr>
              <a:t>懲罰</a:t>
            </a:r>
            <a:r>
              <a:rPr kumimoji="0" lang="zh-TW" altLang="en-US" sz="2800" b="1" dirty="0">
                <a:solidFill>
                  <a:schemeClr val="bg1"/>
                </a:solidFill>
              </a:rPr>
              <a:t>約定。</a:t>
            </a:r>
            <a:endParaRPr kumimoji="0" lang="en-US" altLang="zh-TW" sz="2800" b="1" dirty="0">
              <a:solidFill>
                <a:schemeClr val="bg1"/>
              </a:solidFill>
            </a:endParaRPr>
          </a:p>
          <a:p>
            <a:pPr algn="ctr" latinLnBrk="1">
              <a:lnSpc>
                <a:spcPct val="150000"/>
              </a:lnSpc>
            </a:pPr>
            <a:r>
              <a:rPr kumimoji="0" lang="zh-TW" altLang="en-US" sz="2800" b="1" dirty="0">
                <a:solidFill>
                  <a:schemeClr val="bg1"/>
                </a:solidFill>
              </a:rPr>
              <a:t>即使每天只進步</a:t>
            </a:r>
            <a:r>
              <a:rPr kumimoji="0" lang="en-US" altLang="zh-TW" sz="2800" b="1" dirty="0">
                <a:solidFill>
                  <a:schemeClr val="bg1"/>
                </a:solidFill>
              </a:rPr>
              <a:t>1%</a:t>
            </a:r>
            <a:r>
              <a:rPr kumimoji="0" lang="zh-TW" altLang="en-US" sz="2800" b="1" dirty="0">
                <a:solidFill>
                  <a:schemeClr val="bg1"/>
                </a:solidFill>
              </a:rPr>
              <a:t>都很好</a:t>
            </a:r>
          </a:p>
          <a:p>
            <a:pPr algn="ctr" latinLnBrk="1">
              <a:lnSpc>
                <a:spcPct val="150000"/>
              </a:lnSpc>
            </a:pPr>
            <a:r>
              <a:rPr kumimoji="0" lang="en-US" altLang="zh-TW" sz="2800" b="1" dirty="0">
                <a:solidFill>
                  <a:schemeClr val="bg1"/>
                </a:solidFill>
              </a:rPr>
              <a:t>P.S </a:t>
            </a:r>
            <a:r>
              <a:rPr kumimoji="0" lang="zh-TW" altLang="en-US" sz="2800" b="1" dirty="0">
                <a:solidFill>
                  <a:schemeClr val="bg1"/>
                </a:solidFill>
              </a:rPr>
              <a:t>家長也必須以身作則</a:t>
            </a:r>
          </a:p>
          <a:p>
            <a:pPr latinLnBrk="1">
              <a:lnSpc>
                <a:spcPct val="150000"/>
              </a:lnSpc>
            </a:pPr>
            <a:endParaRPr kumimoji="0" lang="en-US" altLang="zh-TW" sz="2000" b="1" dirty="0">
              <a:solidFill>
                <a:schemeClr val="bg1"/>
              </a:solidFill>
            </a:endParaRPr>
          </a:p>
        </p:txBody>
      </p:sp>
      <p:sp>
        <p:nvSpPr>
          <p:cNvPr id="4" name="Parallelogram 15">
            <a:extLst>
              <a:ext uri="{FF2B5EF4-FFF2-40B4-BE49-F238E27FC236}"/>
            </a:extLst>
          </p:cNvPr>
          <p:cNvSpPr/>
          <p:nvPr/>
        </p:nvSpPr>
        <p:spPr>
          <a:xfrm flipH="1">
            <a:off x="358776" y="832247"/>
            <a:ext cx="1260475" cy="8751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Frame 17">
            <a:extLst>
              <a:ext uri="{FF2B5EF4-FFF2-40B4-BE49-F238E27FC236}"/>
            </a:extLst>
          </p:cNvPr>
          <p:cNvSpPr/>
          <p:nvPr/>
        </p:nvSpPr>
        <p:spPr>
          <a:xfrm>
            <a:off x="3924301" y="4455319"/>
            <a:ext cx="1439863" cy="4262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2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0"/>
          <p:cNvSpPr txBox="1">
            <a:spLocks noChangeArrowheads="1"/>
          </p:cNvSpPr>
          <p:nvPr/>
        </p:nvSpPr>
        <p:spPr bwMode="auto">
          <a:xfrm>
            <a:off x="827088" y="517342"/>
            <a:ext cx="72009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latinLnBrk="1">
              <a:lnSpc>
                <a:spcPct val="150000"/>
              </a:lnSpc>
            </a:pPr>
            <a:r>
              <a:rPr kumimoji="0" lang="en-US" altLang="zh-TW" sz="3600" b="1" dirty="0">
                <a:solidFill>
                  <a:schemeClr val="bg1"/>
                </a:solidFill>
              </a:rPr>
              <a:t>3. </a:t>
            </a:r>
            <a:r>
              <a:rPr kumimoji="0" lang="zh-TW" altLang="en-US" sz="3600" b="1" dirty="0">
                <a:solidFill>
                  <a:schemeClr val="bg1"/>
                </a:solidFill>
              </a:rPr>
              <a:t>培養多元興趣</a:t>
            </a:r>
            <a:endParaRPr kumimoji="0" lang="en-US" altLang="zh-TW" sz="3600" b="1" dirty="0">
              <a:solidFill>
                <a:schemeClr val="bg1"/>
              </a:solidFill>
            </a:endParaRPr>
          </a:p>
          <a:p>
            <a:pPr algn="ctr" latinLnBrk="1">
              <a:lnSpc>
                <a:spcPct val="150000"/>
              </a:lnSpc>
            </a:pPr>
            <a:endParaRPr kumimoji="0" lang="en-US" altLang="zh-TW" b="1" dirty="0">
              <a:solidFill>
                <a:schemeClr val="bg1"/>
              </a:solidFill>
            </a:endParaRPr>
          </a:p>
          <a:p>
            <a:pPr algn="ctr" latinLnBrk="1">
              <a:lnSpc>
                <a:spcPct val="150000"/>
              </a:lnSpc>
            </a:pPr>
            <a:r>
              <a:rPr kumimoji="0" lang="en-US" altLang="zh-TW" b="1" dirty="0">
                <a:solidFill>
                  <a:schemeClr val="bg1"/>
                </a:solidFill>
              </a:rPr>
              <a:t> 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有新的興趣就會有</a:t>
            </a:r>
            <a:r>
              <a:rPr kumimoji="0" lang="zh-TW" altLang="en-US" sz="2400" b="1" dirty="0">
                <a:solidFill>
                  <a:schemeClr val="bg1"/>
                </a:solidFill>
              </a:rPr>
              <a:t>新的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動力，因此建立基本責任感，轉移對</a:t>
            </a:r>
            <a:r>
              <a:rPr kumimoji="0" lang="en-US" altLang="zh-TW" sz="2400" b="1" dirty="0">
                <a:solidFill>
                  <a:schemeClr val="bg1"/>
                </a:solidFill>
              </a:rPr>
              <a:t>3C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注意力。</a:t>
            </a:r>
            <a:endParaRPr kumimoji="0" lang="en-US" altLang="zh-TW" sz="2400" b="1" dirty="0">
              <a:solidFill>
                <a:schemeClr val="bg1"/>
              </a:solidFill>
            </a:endParaRPr>
          </a:p>
          <a:p>
            <a:pPr algn="ctr" latinLnBrk="1">
              <a:lnSpc>
                <a:spcPct val="150000"/>
              </a:lnSpc>
            </a:pPr>
            <a:r>
              <a:rPr kumimoji="0" lang="en-US" altLang="zh-TW" sz="2400" b="1" dirty="0">
                <a:solidFill>
                  <a:schemeClr val="bg1"/>
                </a:solidFill>
              </a:rPr>
              <a:t>ex</a:t>
            </a:r>
            <a:r>
              <a:rPr kumimoji="0" lang="zh-TW" altLang="en-US" sz="2400" b="1" dirty="0">
                <a:solidFill>
                  <a:schemeClr val="bg1"/>
                </a:solidFill>
              </a:rPr>
              <a:t> 校外營隊、家庭聚會分享日</a:t>
            </a:r>
            <a:endParaRPr kumimoji="0" lang="en-US" altLang="zh-TW" sz="2400" b="1" dirty="0">
              <a:solidFill>
                <a:schemeClr val="bg1"/>
              </a:solidFill>
            </a:endParaRPr>
          </a:p>
          <a:p>
            <a:pPr algn="ctr" latinLnBrk="1">
              <a:lnSpc>
                <a:spcPct val="150000"/>
              </a:lnSpc>
            </a:pPr>
            <a:r>
              <a:rPr kumimoji="0" lang="en-US" altLang="zh-TW" sz="2400" b="1" dirty="0">
                <a:solidFill>
                  <a:schemeClr val="bg1"/>
                </a:solidFill>
              </a:rPr>
              <a:t>ex 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跆拳道、鋼琴等</a:t>
            </a:r>
            <a:r>
              <a:rPr kumimoji="0" lang="en-US" altLang="zh-TW" sz="2400" b="1" dirty="0">
                <a:solidFill>
                  <a:schemeClr val="bg1"/>
                </a:solidFill>
              </a:rPr>
              <a:t>...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才藝</a:t>
            </a:r>
            <a:endParaRPr kumimoji="0" lang="en-US" altLang="zh-TW" sz="2400" b="1" dirty="0">
              <a:solidFill>
                <a:schemeClr val="bg1"/>
              </a:solidFill>
            </a:endParaRPr>
          </a:p>
          <a:p>
            <a:pPr algn="ctr" latinLnBrk="1">
              <a:lnSpc>
                <a:spcPct val="150000"/>
              </a:lnSpc>
            </a:pPr>
            <a:r>
              <a:rPr kumimoji="0" lang="en-US" altLang="zh-TW" sz="2400" b="1" dirty="0">
                <a:solidFill>
                  <a:schemeClr val="bg1"/>
                </a:solidFill>
              </a:rPr>
              <a:t>《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最少也要有</a:t>
            </a:r>
            <a:r>
              <a:rPr kumimoji="0" lang="zh-TW" altLang="zh-TW" sz="2400" b="1" dirty="0">
                <a:solidFill>
                  <a:srgbClr val="FFFF00"/>
                </a:solidFill>
              </a:rPr>
              <a:t>實體遊戲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，增進親子</a:t>
            </a:r>
            <a:r>
              <a:rPr kumimoji="0" lang="zh-TW" altLang="zh-TW" sz="2400" b="1" dirty="0">
                <a:solidFill>
                  <a:srgbClr val="FFFF00"/>
                </a:solidFill>
              </a:rPr>
              <a:t>關係互動 </a:t>
            </a:r>
            <a:r>
              <a:rPr kumimoji="0" lang="en-US" altLang="zh-TW" sz="2400" b="1" dirty="0">
                <a:solidFill>
                  <a:schemeClr val="bg1"/>
                </a:solidFill>
              </a:rPr>
              <a:t>》</a:t>
            </a:r>
            <a:endParaRPr kumimoji="0" lang="zh-TW" altLang="zh-TW" sz="2400" b="1" dirty="0">
              <a:solidFill>
                <a:schemeClr val="bg1"/>
              </a:solidFill>
            </a:endParaRPr>
          </a:p>
        </p:txBody>
      </p:sp>
      <p:sp>
        <p:nvSpPr>
          <p:cNvPr id="4" name="Freeform 19">
            <a:extLst>
              <a:ext uri="{FF2B5EF4-FFF2-40B4-BE49-F238E27FC236}"/>
            </a:extLst>
          </p:cNvPr>
          <p:cNvSpPr/>
          <p:nvPr/>
        </p:nvSpPr>
        <p:spPr>
          <a:xfrm>
            <a:off x="611188" y="546805"/>
            <a:ext cx="1657350" cy="1223963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36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115616" y="1203598"/>
            <a:ext cx="648072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TW" altLang="en-US" sz="4000" b="1" dirty="0">
                <a:solidFill>
                  <a:schemeClr val="bg1"/>
                </a:solidFill>
              </a:rPr>
              <a:t> </a:t>
            </a:r>
            <a:endParaRPr lang="zh-TW" altLang="zh-TW" sz="3600" b="1" dirty="0">
              <a:solidFill>
                <a:schemeClr val="bg1"/>
              </a:solidFill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="" xmlns:a16="http://schemas.microsoft.com/office/drawing/2014/main" id="{2569F97A-C2B1-4C2F-8044-9656932FB525}"/>
              </a:ext>
            </a:extLst>
          </p:cNvPr>
          <p:cNvSpPr txBox="1"/>
          <p:nvPr/>
        </p:nvSpPr>
        <p:spPr bwMode="auto">
          <a:xfrm>
            <a:off x="2987824" y="938438"/>
            <a:ext cx="5112568" cy="397031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en-US" sz="3600" b="1" dirty="0">
                <a:solidFill>
                  <a:schemeClr val="bg1"/>
                </a:solidFill>
              </a:rPr>
              <a:t>行為改變</a:t>
            </a:r>
            <a:endParaRPr lang="en-US" altLang="zh-TW" sz="36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不是</a:t>
            </a:r>
            <a:r>
              <a:rPr lang="zh-TW" altLang="en-US" sz="2800" b="1" dirty="0">
                <a:solidFill>
                  <a:schemeClr val="bg1"/>
                </a:solidFill>
              </a:rPr>
              <a:t>透過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三言兩語</a:t>
            </a:r>
            <a:r>
              <a:rPr lang="zh-TW" altLang="en-US" sz="2800" b="1" dirty="0">
                <a:solidFill>
                  <a:schemeClr val="bg1"/>
                </a:solidFill>
              </a:rPr>
              <a:t>，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是</a:t>
            </a:r>
            <a:r>
              <a:rPr lang="zh-TW" altLang="en-US" sz="2800" b="1" dirty="0">
                <a:solidFill>
                  <a:schemeClr val="bg1"/>
                </a:solidFill>
              </a:rPr>
              <a:t>透過 </a:t>
            </a:r>
            <a:endParaRPr lang="en-US" altLang="zh-TW" sz="28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TW" sz="3200" b="1" dirty="0" smtClean="0">
                <a:solidFill>
                  <a:schemeClr val="bg1"/>
                </a:solidFill>
              </a:rPr>
              <a:t>&lt;&lt;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父母相信→想像畫面→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bg1"/>
                </a:solidFill>
              </a:rPr>
              <a:t>植入信念→自然改變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&gt;&gt;</a:t>
            </a:r>
            <a:endParaRPr lang="en-US" altLang="zh-TW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</a:rPr>
              <a:t>如何跟</a:t>
            </a:r>
            <a:r>
              <a:rPr lang="zh-TW" altLang="en-US" sz="4000" b="1" dirty="0">
                <a:solidFill>
                  <a:srgbClr val="FFFF00"/>
                </a:solidFill>
              </a:rPr>
              <a:t>大腦溝通</a:t>
            </a:r>
            <a:r>
              <a:rPr lang="zh-TW" altLang="en-US" sz="2800" b="1" dirty="0">
                <a:solidFill>
                  <a:schemeClr val="bg1"/>
                </a:solidFill>
              </a:rPr>
              <a:t>是關鍵 </a:t>
            </a:r>
            <a:r>
              <a:rPr lang="en-US" altLang="zh-TW" sz="28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Freeform 108">
            <a:extLst>
              <a:ext uri="{FF2B5EF4-FFF2-40B4-BE49-F238E27FC236}">
                <a16:creationId xmlns="" xmlns:a16="http://schemas.microsoft.com/office/drawing/2014/main" id="{E2242ED1-038B-41C1-A192-A49FF9ED040E}"/>
              </a:ext>
            </a:extLst>
          </p:cNvPr>
          <p:cNvSpPr/>
          <p:nvPr/>
        </p:nvSpPr>
        <p:spPr>
          <a:xfrm>
            <a:off x="827584" y="794417"/>
            <a:ext cx="1872208" cy="1633318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31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B42F2F2E-9077-4941-8714-87802757AEE8}"/>
              </a:ext>
            </a:extLst>
          </p:cNvPr>
          <p:cNvSpPr txBox="1">
            <a:spLocks/>
          </p:cNvSpPr>
          <p:nvPr/>
        </p:nvSpPr>
        <p:spPr>
          <a:xfrm>
            <a:off x="371491" y="1631741"/>
            <a:ext cx="4762994" cy="26701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TW" altLang="en-US" sz="2400" b="1" dirty="0" smtClean="0">
                <a:latin typeface="Arial" pitchFamily="34" charset="0"/>
              </a:rPr>
              <a:t>如果父母大腦裝的都是孩子做</a:t>
            </a:r>
            <a:r>
              <a:rPr lang="zh-TW" altLang="en-US" sz="2400" b="1" dirty="0">
                <a:latin typeface="Arial" pitchFamily="34" charset="0"/>
              </a:rPr>
              <a:t>不到、</a:t>
            </a:r>
            <a:r>
              <a:rPr lang="zh-TW" altLang="en-US" sz="2400" b="1" dirty="0" smtClean="0">
                <a:latin typeface="Arial" pitchFamily="34" charset="0"/>
              </a:rPr>
              <a:t>不可能的</a:t>
            </a:r>
            <a:r>
              <a:rPr lang="zh-TW" altLang="en-US" sz="2400" b="1" dirty="0">
                <a:latin typeface="Arial" pitchFamily="34" charset="0"/>
              </a:rPr>
              <a:t>畫面</a:t>
            </a:r>
            <a:r>
              <a:rPr lang="zh-TW" altLang="en-US" sz="2400" b="1" dirty="0" smtClean="0">
                <a:latin typeface="Arial" pitchFamily="34" charset="0"/>
              </a:rPr>
              <a:t>，孩子就真不可能會改變。所以父母要學會產生</a:t>
            </a:r>
            <a:endParaRPr lang="en-US" altLang="zh-TW" sz="2400" b="1" dirty="0" smtClean="0">
              <a:latin typeface="Arial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altLang="zh-TW" sz="4000" b="1" dirty="0" smtClean="0">
                <a:solidFill>
                  <a:srgbClr val="FFFF00"/>
                </a:solidFill>
                <a:latin typeface="Arial" pitchFamily="34" charset="0"/>
              </a:rPr>
              <a:t>“</a:t>
            </a:r>
            <a:r>
              <a:rPr lang="zh-TW" altLang="en-US" sz="4000" b="1" dirty="0" smtClean="0">
                <a:solidFill>
                  <a:srgbClr val="FFFF00"/>
                </a:solidFill>
                <a:latin typeface="Arial" pitchFamily="34" charset="0"/>
              </a:rPr>
              <a:t>成功的畫面</a:t>
            </a:r>
            <a:r>
              <a:rPr lang="en-US" altLang="zh-TW" sz="4000" b="1" dirty="0">
                <a:solidFill>
                  <a:srgbClr val="FFFF00"/>
                </a:solidFill>
                <a:latin typeface="Arial" pitchFamily="34" charset="0"/>
              </a:rPr>
              <a:t>”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C2A69243-D649-4867-AB07-39026CBD0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2201" b="15001"/>
          <a:stretch/>
        </p:blipFill>
        <p:spPr>
          <a:xfrm>
            <a:off x="5372942" y="1180566"/>
            <a:ext cx="3539046" cy="355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標題 1">
            <a:extLst>
              <a:ext uri="{FF2B5EF4-FFF2-40B4-BE49-F238E27FC236}">
                <a16:creationId xmlns="" xmlns:a16="http://schemas.microsoft.com/office/drawing/2014/main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28" y="411511"/>
            <a:ext cx="9144000" cy="790133"/>
          </a:xfrm>
        </p:spPr>
        <p:txBody>
          <a:bodyPr anchor="ctr"/>
          <a:lstStyle/>
          <a:p>
            <a:r>
              <a:rPr lang="zh-TW" altLang="en-US" sz="4400" b="1" dirty="0" smtClean="0">
                <a:solidFill>
                  <a:srgbClr val="FFFF00"/>
                </a:solidFill>
              </a:rPr>
              <a:t>睡眠式催眠</a:t>
            </a:r>
            <a:r>
              <a:rPr lang="zh-TW" altLang="en-US" sz="4400" b="1" dirty="0" smtClean="0"/>
              <a:t>的潛意識輸入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338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1331640" y="560037"/>
            <a:ext cx="72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zh-TW"/>
            </a:defPPr>
            <a:lvl1pPr latinLnBrk="1">
              <a:defRPr kumimoji="0" sz="6000" b="1">
                <a:solidFill>
                  <a:schemeClr val="bg1"/>
                </a:solidFill>
                <a:latin typeface="Calibri" pitchFamily="34" charset="0"/>
                <a:ea typeface="맑은 고딕" pitchFamily="34" charset="-127"/>
                <a:cs typeface="Arial" charset="0"/>
              </a:defRPr>
            </a:lvl1pPr>
            <a:lvl2pPr marL="742950" indent="-285750">
              <a:defRPr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新細明體" charset="-120"/>
              </a:defRPr>
            </a:lvl9pPr>
          </a:lstStyle>
          <a:p>
            <a:r>
              <a:rPr lang="zh-TW" altLang="en-US" dirty="0"/>
              <a:t>無條件的愛 ≠</a:t>
            </a:r>
            <a:r>
              <a:rPr lang="en-US" altLang="zh-TW" dirty="0"/>
              <a:t> </a:t>
            </a:r>
            <a:r>
              <a:rPr lang="zh-TW" altLang="en-US" dirty="0"/>
              <a:t>溺愛</a:t>
            </a:r>
            <a:endParaRPr lang="ko-KR" altLang="en-US" dirty="0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547665" y="2048059"/>
            <a:ext cx="636733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en-US" altLang="zh-TW" sz="5400" b="1" dirty="0" smtClean="0">
                <a:solidFill>
                  <a:schemeClr val="bg1"/>
                </a:solidFill>
                <a:ea typeface="맑은 고딕" pitchFamily="34" charset="-127"/>
                <a:cs typeface="Arial" charset="0"/>
              </a:rPr>
              <a:t> Q</a:t>
            </a:r>
            <a:r>
              <a:rPr kumimoji="0" lang="zh-TW" altLang="en-US" sz="5400" b="1" dirty="0" smtClean="0">
                <a:solidFill>
                  <a:schemeClr val="bg1"/>
                </a:solidFill>
                <a:ea typeface="맑은 고딕" pitchFamily="34" charset="-127"/>
                <a:cs typeface="Arial" charset="0"/>
              </a:rPr>
              <a:t> 什麼叫無條件</a:t>
            </a:r>
            <a:r>
              <a:rPr kumimoji="0" lang="en-US" altLang="zh-TW" sz="5400" b="1" dirty="0" smtClean="0">
                <a:solidFill>
                  <a:schemeClr val="bg1"/>
                </a:solidFill>
                <a:ea typeface="맑은 고딕" pitchFamily="34" charset="-127"/>
                <a:cs typeface="Arial" charset="0"/>
              </a:rPr>
              <a:t>?</a:t>
            </a:r>
          </a:p>
          <a:p>
            <a:pPr latinLnBrk="1"/>
            <a:r>
              <a:rPr lang="zh-TW" altLang="en-US" sz="5400" b="1" dirty="0">
                <a:solidFill>
                  <a:schemeClr val="bg1"/>
                </a:solidFill>
                <a:ea typeface="맑은 고딕" pitchFamily="34" charset="-127"/>
                <a:cs typeface="Arial" charset="0"/>
              </a:rPr>
              <a:t> </a:t>
            </a:r>
            <a:r>
              <a:rPr lang="zh-TW" altLang="en-US" sz="5400" b="1" dirty="0" smtClean="0">
                <a:solidFill>
                  <a:schemeClr val="bg1"/>
                </a:solidFill>
                <a:ea typeface="맑은 고딕" pitchFamily="34" charset="-127"/>
                <a:cs typeface="Arial" charset="0"/>
              </a:rPr>
              <a:t>    什麼叫溺愛</a:t>
            </a:r>
            <a:r>
              <a:rPr lang="en-US" altLang="zh-TW" sz="5400" b="1" dirty="0" smtClean="0">
                <a:solidFill>
                  <a:schemeClr val="bg1"/>
                </a:solidFill>
                <a:ea typeface="맑은 고딕" pitchFamily="34" charset="-127"/>
                <a:cs typeface="Arial" charset="0"/>
              </a:rPr>
              <a:t>?</a:t>
            </a:r>
          </a:p>
          <a:p>
            <a:pPr latinLnBrk="1"/>
            <a:r>
              <a:rPr kumimoji="0" lang="zh-TW" altLang="en-US" sz="5400" b="1" dirty="0">
                <a:solidFill>
                  <a:schemeClr val="bg1"/>
                </a:solidFill>
                <a:ea typeface="맑은 고딕" pitchFamily="34" charset="-127"/>
                <a:cs typeface="Arial" charset="0"/>
              </a:rPr>
              <a:t> </a:t>
            </a:r>
            <a:r>
              <a:rPr kumimoji="0" lang="zh-TW" altLang="en-US" sz="5400" b="1" dirty="0" smtClean="0">
                <a:solidFill>
                  <a:schemeClr val="bg1"/>
                </a:solidFill>
                <a:ea typeface="맑은 고딕" pitchFamily="34" charset="-127"/>
                <a:cs typeface="Arial" charset="0"/>
              </a:rPr>
              <a:t>    </a:t>
            </a:r>
            <a:r>
              <a:rPr kumimoji="0" lang="zh-TW" altLang="en-US" sz="5400" b="1" dirty="0" smtClean="0">
                <a:solidFill>
                  <a:srgbClr val="FFFF00"/>
                </a:solidFill>
                <a:ea typeface="맑은 고딕" pitchFamily="34" charset="-127"/>
                <a:cs typeface="Arial" charset="0"/>
              </a:rPr>
              <a:t>兩者大不同</a:t>
            </a:r>
            <a:r>
              <a:rPr kumimoji="0" lang="en-US" altLang="zh-TW" sz="5400" b="1" dirty="0" smtClean="0">
                <a:solidFill>
                  <a:srgbClr val="FFFF00"/>
                </a:solidFill>
                <a:ea typeface="맑은 고딕" pitchFamily="34" charset="-127"/>
                <a:cs typeface="Arial" charset="0"/>
              </a:rPr>
              <a:t>!</a:t>
            </a:r>
            <a:endParaRPr kumimoji="0" lang="ko-KR" altLang="en-US" sz="5400" b="1" dirty="0">
              <a:solidFill>
                <a:srgbClr val="FFFF00"/>
              </a:solidFill>
              <a:ea typeface="맑은 고딕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36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835696" y="771550"/>
            <a:ext cx="6485413" cy="936104"/>
          </a:xfrm>
        </p:spPr>
        <p:txBody>
          <a:bodyPr>
            <a:no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</a:rPr>
              <a:t>Q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什麼是無</a:t>
            </a:r>
            <a:r>
              <a:rPr lang="zh-TW" altLang="en-US" sz="4800" b="1" dirty="0">
                <a:solidFill>
                  <a:srgbClr val="FF0000"/>
                </a:solidFill>
              </a:rPr>
              <a:t>條件的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愛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>?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907704" y="-20538"/>
            <a:ext cx="6984776" cy="396044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/>
              <a:t>愛</a:t>
            </a:r>
            <a:r>
              <a:rPr lang="zh-TW" altLang="en-US" sz="4000" b="1" dirty="0"/>
              <a:t>是對</a:t>
            </a:r>
            <a:r>
              <a:rPr lang="zh-TW" altLang="en-US" sz="4000" b="1" dirty="0">
                <a:solidFill>
                  <a:srgbClr val="FF0000"/>
                </a:solidFill>
              </a:rPr>
              <a:t>人</a:t>
            </a:r>
            <a:r>
              <a:rPr lang="zh-TW" altLang="en-US" sz="4000" b="1" dirty="0"/>
              <a:t>，不是對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事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endParaRPr lang="en-US" altLang="zh-TW" sz="4800" b="1" dirty="0" smtClean="0">
              <a:solidFill>
                <a:srgbClr val="FF0000"/>
              </a:solidFill>
            </a:endParaRPr>
          </a:p>
          <a:p>
            <a:r>
              <a:rPr lang="zh-TW" altLang="en-US" sz="1800" b="1" dirty="0" smtClean="0">
                <a:solidFill>
                  <a:srgbClr val="0070C0"/>
                </a:solidFill>
              </a:rPr>
              <a:t>例</a:t>
            </a:r>
            <a:r>
              <a:rPr lang="en-US" altLang="zh-TW" sz="1800" b="1" dirty="0" smtClean="0">
                <a:solidFill>
                  <a:srgbClr val="0070C0"/>
                </a:solidFill>
              </a:rPr>
              <a:t>:</a:t>
            </a:r>
            <a:r>
              <a:rPr lang="zh-TW" altLang="en-US" sz="1800" b="1" dirty="0" smtClean="0">
                <a:solidFill>
                  <a:srgbClr val="0070C0"/>
                </a:solidFill>
              </a:rPr>
              <a:t>孩子今天沒收玩具。</a:t>
            </a:r>
            <a:endParaRPr lang="en-US" altLang="zh-TW" sz="1800" b="1" dirty="0" smtClean="0">
              <a:solidFill>
                <a:srgbClr val="0070C0"/>
              </a:solidFill>
            </a:endParaRPr>
          </a:p>
          <a:p>
            <a:r>
              <a:rPr lang="zh-TW" altLang="en-US" sz="1800" b="1" dirty="0" smtClean="0">
                <a:solidFill>
                  <a:srgbClr val="0070C0"/>
                </a:solidFill>
              </a:rPr>
              <a:t>你知道爸媽很愛你，但記得，你答應爸媽要每天把玩具收好，不然玩具就會被沒收了。沒錯吧</a:t>
            </a:r>
            <a:r>
              <a:rPr lang="en-US" altLang="zh-TW" sz="18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zh-TW" altLang="en-US" sz="1800" b="1" dirty="0" smtClean="0">
                <a:solidFill>
                  <a:srgbClr val="0070C0"/>
                </a:solidFill>
              </a:rPr>
              <a:t>爸爸媽媽現在要把玩具收走，</a:t>
            </a:r>
            <a:r>
              <a:rPr lang="zh-TW" altLang="en-US" sz="1800" b="1" dirty="0" smtClean="0">
                <a:solidFill>
                  <a:srgbClr val="FF0000"/>
                </a:solidFill>
              </a:rPr>
              <a:t>並非我們不愛你，我們很愛你喔</a:t>
            </a:r>
            <a:r>
              <a:rPr lang="zh-TW" altLang="en-US" sz="1800" b="1" dirty="0" smtClean="0">
                <a:solidFill>
                  <a:srgbClr val="0070C0"/>
                </a:solidFill>
              </a:rPr>
              <a:t>，但必需讓你知道，愛你跟教你是不一樣的。一個很棒的孩子，一定要說到做到。一個很棒的爸媽也不可以騙你，沒錯吧</a:t>
            </a:r>
            <a:r>
              <a:rPr lang="en-US" altLang="zh-TW" sz="1800" b="1" dirty="0" smtClean="0">
                <a:solidFill>
                  <a:srgbClr val="0070C0"/>
                </a:solidFill>
              </a:rPr>
              <a:t>!</a:t>
            </a:r>
          </a:p>
          <a:p>
            <a:r>
              <a:rPr lang="zh-TW" altLang="en-US" sz="1800" b="1" dirty="0" smtClean="0">
                <a:solidFill>
                  <a:srgbClr val="0070C0"/>
                </a:solidFill>
              </a:rPr>
              <a:t>請跟爸媽複誦一遍 </a:t>
            </a:r>
            <a:r>
              <a:rPr lang="en-US" altLang="zh-TW" sz="1800" b="1" dirty="0" smtClean="0">
                <a:solidFill>
                  <a:srgbClr val="0070C0"/>
                </a:solidFill>
              </a:rPr>
              <a:t>: </a:t>
            </a:r>
            <a:r>
              <a:rPr lang="zh-TW" altLang="en-US" sz="1800" b="1" dirty="0" smtClean="0">
                <a:solidFill>
                  <a:srgbClr val="0070C0"/>
                </a:solidFill>
              </a:rPr>
              <a:t>我會說到做到</a:t>
            </a:r>
            <a:r>
              <a:rPr lang="zh-TW" altLang="en-US" sz="1600" b="1" dirty="0" smtClean="0">
                <a:solidFill>
                  <a:srgbClr val="0070C0"/>
                </a:solidFill>
              </a:rPr>
              <a:t>。</a:t>
            </a:r>
            <a:endParaRPr lang="en-US" altLang="zh-TW" sz="1600" b="1" dirty="0" smtClean="0">
              <a:solidFill>
                <a:srgbClr val="0070C0"/>
              </a:solidFill>
            </a:endParaRPr>
          </a:p>
        </p:txBody>
      </p:sp>
      <p:sp>
        <p:nvSpPr>
          <p:cNvPr id="12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907704" y="4011910"/>
            <a:ext cx="6408712" cy="882098"/>
          </a:xfrm>
        </p:spPr>
        <p:txBody>
          <a:bodyPr>
            <a:noAutofit/>
          </a:bodyPr>
          <a:lstStyle/>
          <a:p>
            <a:r>
              <a:rPr lang="en-US" altLang="zh-TW" sz="4000" b="1" dirty="0" smtClean="0"/>
              <a:t>《</a:t>
            </a:r>
            <a:r>
              <a:rPr lang="zh-TW" altLang="en-US" b="1" dirty="0" smtClean="0"/>
              <a:t>放下父母權威、用心教導</a:t>
            </a:r>
            <a:r>
              <a:rPr lang="en-US" altLang="zh-TW" b="1" dirty="0" smtClean="0"/>
              <a:t>》</a:t>
            </a:r>
          </a:p>
          <a:p>
            <a:pPr algn="ctr"/>
            <a:r>
              <a:rPr lang="zh-TW" altLang="en-US" b="1" dirty="0" smtClean="0"/>
              <a:t>     </a:t>
            </a:r>
            <a:r>
              <a:rPr lang="zh-TW" altLang="en-US" b="1" dirty="0" smtClean="0">
                <a:solidFill>
                  <a:srgbClr val="FF0000"/>
                </a:solidFill>
              </a:rPr>
              <a:t>愛是諾言，愛不是威脅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4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xmlns="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249494"/>
            <a:ext cx="6858000" cy="790133"/>
          </a:xfrm>
        </p:spPr>
        <p:txBody>
          <a:bodyPr anchor="ctr"/>
          <a:lstStyle/>
          <a:p>
            <a:r>
              <a:rPr lang="en-US" altLang="zh-TW" sz="3300" b="1" dirty="0" smtClean="0"/>
              <a:t>Q</a:t>
            </a:r>
            <a:r>
              <a:rPr lang="en-US" altLang="zh-TW" sz="3300" b="1" dirty="0"/>
              <a:t>:</a:t>
            </a:r>
            <a:r>
              <a:rPr lang="zh-TW" altLang="en-US" sz="3300" b="1" dirty="0" smtClean="0"/>
              <a:t>小孩</a:t>
            </a:r>
            <a:r>
              <a:rPr lang="zh-TW" altLang="en-US" sz="3300" b="1" dirty="0"/>
              <a:t>為什麼一直</a:t>
            </a:r>
            <a:r>
              <a:rPr lang="zh-TW" altLang="en-US" sz="3300" b="1" dirty="0">
                <a:solidFill>
                  <a:srgbClr val="FFFF00"/>
                </a:solidFill>
              </a:rPr>
              <a:t>不斷犯錯</a:t>
            </a:r>
            <a:r>
              <a:rPr lang="en-US" altLang="zh-TW" sz="3300" b="1" dirty="0"/>
              <a:t>?</a:t>
            </a:r>
            <a:endParaRPr lang="zh-TW" altLang="en-US" sz="3300" b="1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1070509"/>
            <a:ext cx="6858000" cy="790133"/>
          </a:xfrm>
        </p:spPr>
        <p:txBody>
          <a:bodyPr anchor="ctr"/>
          <a:lstStyle/>
          <a:p>
            <a:r>
              <a:rPr lang="zh-TW" altLang="en-US" sz="2800" b="1" dirty="0" smtClean="0"/>
              <a:t>愈想</a:t>
            </a:r>
            <a:r>
              <a:rPr lang="zh-TW" altLang="en-US" sz="2800" b="1" dirty="0"/>
              <a:t>糾正</a:t>
            </a:r>
            <a:r>
              <a:rPr lang="zh-TW" altLang="en-US" sz="2800" b="1" dirty="0" smtClean="0"/>
              <a:t>，愈容易再</a:t>
            </a:r>
            <a:r>
              <a:rPr lang="zh-TW" altLang="en-US" sz="2800" b="1" dirty="0"/>
              <a:t>犯，甚至</a:t>
            </a:r>
            <a:r>
              <a:rPr lang="zh-TW" altLang="en-US" sz="2800" b="1" dirty="0" smtClean="0"/>
              <a:t>故意去犯</a:t>
            </a:r>
            <a:r>
              <a:rPr lang="en-US" altLang="zh-TW" sz="2800" b="1" dirty="0" smtClean="0"/>
              <a:t>?</a:t>
            </a:r>
            <a:endParaRPr lang="zh-TW" altLang="en-US" sz="2800" b="1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xmlns="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2409732"/>
            <a:ext cx="8568952" cy="1620180"/>
          </a:xfrm>
        </p:spPr>
        <p:txBody>
          <a:bodyPr anchor="ctr">
            <a:noAutofit/>
          </a:bodyPr>
          <a:lstStyle/>
          <a:p>
            <a:r>
              <a:rPr lang="en-US" altLang="zh-TW" sz="2400" b="1" dirty="0" smtClean="0"/>
              <a:t>1.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低聲教育</a:t>
            </a:r>
            <a:r>
              <a:rPr lang="en-US" altLang="zh-TW" sz="2400" b="1" dirty="0" smtClean="0"/>
              <a:t>:  </a:t>
            </a:r>
            <a:r>
              <a:rPr lang="zh-TW" altLang="en-US" sz="2400" b="1" dirty="0" smtClean="0"/>
              <a:t>教訓</a:t>
            </a:r>
            <a:r>
              <a:rPr lang="zh-TW" altLang="en-US" sz="2400" dirty="0" smtClean="0"/>
              <a:t>≠</a:t>
            </a:r>
            <a:r>
              <a:rPr lang="zh-TW" altLang="en-US" sz="2400" b="1" dirty="0" smtClean="0"/>
              <a:t>教育，父母用輕聲、堅定和嚴</a:t>
            </a:r>
            <a:r>
              <a:rPr lang="zh-TW" altLang="en-US" sz="2400" dirty="0" smtClean="0"/>
              <a:t>肅的語氣，</a:t>
            </a:r>
            <a:endParaRPr lang="en-US" altLang="zh-TW" sz="2400" dirty="0" smtClean="0"/>
          </a:p>
          <a:p>
            <a:r>
              <a:rPr lang="zh-TW" altLang="en-US" sz="2400" b="1" dirty="0" smtClean="0"/>
              <a:t>潛移默化的改變孩子的行為。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      絕對比瞬間怒吼的威脅，更有效的幫助孩子成長和蛻變。</a:t>
            </a:r>
            <a:endParaRPr lang="en-US" altLang="zh-TW" sz="2400" b="1" dirty="0" smtClean="0"/>
          </a:p>
          <a:p>
            <a:r>
              <a:rPr lang="en-US" altLang="zh-TW" sz="2400" b="1" dirty="0" smtClean="0">
                <a:solidFill>
                  <a:srgbClr val="FFFF00"/>
                </a:solidFill>
              </a:rPr>
              <a:t>((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先處理情緒，再處理問題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))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419" y="1707655"/>
            <a:ext cx="7631162" cy="702077"/>
          </a:xfrm>
        </p:spPr>
        <p:txBody>
          <a:bodyPr anchor="ctr"/>
          <a:lstStyle/>
          <a:p>
            <a:r>
              <a:rPr lang="en-US" altLang="zh-TW" sz="3300" b="1" dirty="0"/>
              <a:t>《</a:t>
            </a:r>
            <a:r>
              <a:rPr lang="zh-TW" altLang="en-US" sz="3300" b="1" dirty="0" smtClean="0"/>
              <a:t>解套技巧</a:t>
            </a:r>
            <a:r>
              <a:rPr lang="en-US" altLang="zh-TW" sz="3300" b="1" dirty="0" smtClean="0"/>
              <a:t>》</a:t>
            </a:r>
            <a:endParaRPr lang="en-US" altLang="zh-TW" sz="3300" b="1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xmlns="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4029912"/>
            <a:ext cx="9036496" cy="648072"/>
          </a:xfrm>
        </p:spPr>
        <p:txBody>
          <a:bodyPr anchor="ctr">
            <a:normAutofit/>
          </a:bodyPr>
          <a:lstStyle/>
          <a:p>
            <a:r>
              <a:rPr lang="en-US" altLang="zh-TW" sz="2400" b="1" dirty="0"/>
              <a:t>2.</a:t>
            </a:r>
            <a:r>
              <a:rPr lang="zh-TW" altLang="en-US" sz="2400" b="1" dirty="0"/>
              <a:t> 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二</a:t>
            </a:r>
            <a:r>
              <a:rPr lang="zh-TW" altLang="en-US" sz="2400" b="1" dirty="0">
                <a:solidFill>
                  <a:srgbClr val="FFFF00"/>
                </a:solidFill>
              </a:rPr>
              <a:t>級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反饋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運用反饋的新觀念，提升孩子的安全感和價值觀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261696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696374" y="306320"/>
            <a:ext cx="7447627" cy="645251"/>
          </a:xfrm>
        </p:spPr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Q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 如何學會反饋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?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 如何使用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?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198303" y="1115216"/>
            <a:ext cx="6120680" cy="576064"/>
          </a:xfrm>
        </p:spPr>
        <p:txBody>
          <a:bodyPr>
            <a:noAutofit/>
          </a:bodyPr>
          <a:lstStyle/>
          <a:p>
            <a:r>
              <a:rPr lang="en-US" altLang="zh-TW" sz="2800" b="1" dirty="0" smtClean="0"/>
              <a:t>A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:</a:t>
            </a:r>
            <a:r>
              <a:rPr lang="zh-TW" altLang="zh-TW" sz="2800" b="1" dirty="0" smtClean="0"/>
              <a:t>每個人某</a:t>
            </a:r>
            <a:r>
              <a:rPr lang="zh-TW" altLang="zh-TW" sz="2800" b="1" dirty="0"/>
              <a:t>種行為發生之</a:t>
            </a:r>
            <a:r>
              <a:rPr lang="zh-TW" altLang="zh-TW" sz="2800" b="1" dirty="0" smtClean="0"/>
              <a:t>後</a:t>
            </a:r>
            <a:endParaRPr lang="en-US" altLang="zh-TW" sz="2800" b="1" dirty="0" smtClean="0"/>
          </a:p>
          <a:p>
            <a:r>
              <a:rPr lang="zh-TW" altLang="en-US" sz="2800" b="1" dirty="0"/>
              <a:t> </a:t>
            </a:r>
            <a:r>
              <a:rPr lang="zh-TW" altLang="en-US" sz="2800" b="1" dirty="0" smtClean="0"/>
              <a:t>        皆</a:t>
            </a:r>
            <a:r>
              <a:rPr lang="zh-TW" altLang="zh-TW" sz="2800" b="1" dirty="0" smtClean="0"/>
              <a:t>會</a:t>
            </a:r>
            <a:r>
              <a:rPr lang="zh-TW" altLang="zh-TW" sz="2800" b="1" dirty="0"/>
              <a:t>接受到別人的</a:t>
            </a:r>
            <a:r>
              <a:rPr lang="zh-TW" altLang="zh-TW" sz="2800" b="1" dirty="0">
                <a:solidFill>
                  <a:srgbClr val="FF0000"/>
                </a:solidFill>
              </a:rPr>
              <a:t>三種反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饋</a:t>
            </a:r>
            <a:endParaRPr lang="zh-TW" altLang="zh-TW" sz="2800" b="1" dirty="0">
              <a:solidFill>
                <a:srgbClr val="FF0000"/>
              </a:solidFill>
            </a:endParaRPr>
          </a:p>
        </p:txBody>
      </p:sp>
      <p:sp>
        <p:nvSpPr>
          <p:cNvPr id="12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910271" y="1986686"/>
            <a:ext cx="6838193" cy="576064"/>
          </a:xfrm>
        </p:spPr>
        <p:txBody>
          <a:bodyPr>
            <a:noAutofit/>
          </a:bodyPr>
          <a:lstStyle/>
          <a:p>
            <a:r>
              <a:rPr lang="zh-TW" altLang="en-US" sz="4400" b="1" dirty="0" smtClean="0"/>
              <a:t>零級 </a:t>
            </a:r>
            <a:r>
              <a:rPr lang="en-US" altLang="zh-TW" sz="4400" b="1" dirty="0" smtClean="0"/>
              <a:t>:</a:t>
            </a:r>
            <a:r>
              <a:rPr lang="zh-TW" altLang="en-US" sz="4400" b="1" dirty="0"/>
              <a:t> </a:t>
            </a:r>
            <a:r>
              <a:rPr lang="zh-TW" altLang="en-US" sz="4400" b="1" dirty="0" smtClean="0"/>
              <a:t>認為一切都是應該的  </a:t>
            </a:r>
            <a:endParaRPr lang="zh-TW" altLang="en-US" sz="4400" b="1" dirty="0"/>
          </a:p>
        </p:txBody>
      </p:sp>
      <p:sp>
        <p:nvSpPr>
          <p:cNvPr id="6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897953" y="2701949"/>
            <a:ext cx="7426575" cy="576064"/>
          </a:xfrm>
        </p:spPr>
        <p:txBody>
          <a:bodyPr>
            <a:noAutofit/>
          </a:bodyPr>
          <a:lstStyle/>
          <a:p>
            <a:r>
              <a:rPr lang="zh-TW" altLang="en-US" sz="4400" b="1" dirty="0"/>
              <a:t>一</a:t>
            </a:r>
            <a:r>
              <a:rPr lang="zh-TW" altLang="en-US" sz="4400" b="1" dirty="0" smtClean="0"/>
              <a:t>級 </a:t>
            </a:r>
            <a:r>
              <a:rPr lang="en-US" altLang="zh-TW" sz="4400" b="1" dirty="0" smtClean="0"/>
              <a:t>:</a:t>
            </a:r>
            <a:r>
              <a:rPr lang="zh-TW" altLang="en-US" sz="4400" b="1" dirty="0"/>
              <a:t> </a:t>
            </a:r>
            <a:r>
              <a:rPr lang="zh-TW" altLang="en-US" sz="4400" b="1" dirty="0" smtClean="0"/>
              <a:t>大而</a:t>
            </a:r>
            <a:r>
              <a:rPr lang="zh-TW" altLang="en-US" sz="4400" b="1" dirty="0"/>
              <a:t>化</a:t>
            </a:r>
            <a:r>
              <a:rPr lang="zh-TW" altLang="en-US" sz="4400" b="1" dirty="0" smtClean="0"/>
              <a:t>之的隨意稱讚  </a:t>
            </a:r>
            <a:endParaRPr lang="zh-TW" altLang="en-US" sz="4400" b="1" dirty="0"/>
          </a:p>
        </p:txBody>
      </p:sp>
      <p:sp>
        <p:nvSpPr>
          <p:cNvPr id="8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915846" y="3595609"/>
            <a:ext cx="7426575" cy="969547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二級 </a:t>
            </a:r>
            <a:r>
              <a:rPr lang="en-US" altLang="zh-TW" sz="44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4400" b="1" dirty="0">
                <a:solidFill>
                  <a:srgbClr val="FF0000"/>
                </a:solidFill>
              </a:rPr>
              <a:t> 明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確表揚正確的行為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</a:rPr>
              <a:t>              並告知其代表涵意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1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 txBox="1">
            <a:spLocks/>
          </p:cNvSpPr>
          <p:nvPr/>
        </p:nvSpPr>
        <p:spPr bwMode="auto">
          <a:xfrm>
            <a:off x="1763714" y="556022"/>
            <a:ext cx="6480175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en-US" altLang="zh-TW" sz="3200" b="1">
                <a:solidFill>
                  <a:schemeClr val="bg1"/>
                </a:solidFill>
              </a:rPr>
              <a:t>“</a:t>
            </a:r>
            <a:r>
              <a:rPr kumimoji="0" lang="zh-TW" altLang="zh-TW" sz="3200" b="1">
                <a:solidFill>
                  <a:schemeClr val="bg1"/>
                </a:solidFill>
              </a:rPr>
              <a:t>滑世代</a:t>
            </a:r>
            <a:r>
              <a:rPr kumimoji="0" lang="en-US" altLang="zh-TW" sz="3200" b="1">
                <a:solidFill>
                  <a:schemeClr val="bg1"/>
                </a:solidFill>
              </a:rPr>
              <a:t>”</a:t>
            </a:r>
            <a:r>
              <a:rPr kumimoji="0" lang="zh-TW" altLang="zh-TW" sz="2800" b="1">
                <a:solidFill>
                  <a:schemeClr val="bg1"/>
                </a:solidFill>
              </a:rPr>
              <a:t>父母該如何面對教養新課題</a:t>
            </a:r>
          </a:p>
        </p:txBody>
      </p:sp>
      <p:sp>
        <p:nvSpPr>
          <p:cNvPr id="10243" name="TextBox 10"/>
          <p:cNvSpPr txBox="1">
            <a:spLocks noChangeArrowheads="1"/>
          </p:cNvSpPr>
          <p:nvPr/>
        </p:nvSpPr>
        <p:spPr bwMode="auto">
          <a:xfrm>
            <a:off x="2478088" y="1514952"/>
            <a:ext cx="490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zh-TW" altLang="zh-TW" b="1">
                <a:solidFill>
                  <a:schemeClr val="bg1"/>
                </a:solidFill>
              </a:rPr>
              <a:t>你知道 沉迷</a:t>
            </a:r>
            <a:r>
              <a:rPr kumimoji="0" lang="en-US" altLang="zh-TW" b="1">
                <a:solidFill>
                  <a:schemeClr val="bg1"/>
                </a:solidFill>
              </a:rPr>
              <a:t>3C</a:t>
            </a:r>
            <a:r>
              <a:rPr kumimoji="0" lang="zh-TW" altLang="zh-TW" b="1">
                <a:solidFill>
                  <a:schemeClr val="bg1"/>
                </a:solidFill>
              </a:rPr>
              <a:t>，會大大降低閱讀文字吸收力嗎</a:t>
            </a:r>
            <a:r>
              <a:rPr kumimoji="0" lang="en-US" altLang="zh-TW" b="1">
                <a:solidFill>
                  <a:schemeClr val="bg1"/>
                </a:solidFill>
              </a:rPr>
              <a:t>? </a:t>
            </a:r>
            <a:endParaRPr kumimoji="0" lang="ko-KR" altLang="en-US" sz="1400" b="1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763714" y="1455004"/>
            <a:ext cx="6048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en-US" altLang="ko-KR" sz="2800" b="1">
                <a:solidFill>
                  <a:schemeClr val="accent1"/>
                </a:solidFill>
                <a:ea typeface="맑은 고딕" pitchFamily="34" charset="-127"/>
                <a:cs typeface="Arial" charset="0"/>
              </a:rPr>
              <a:t>01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763714" y="2125326"/>
            <a:ext cx="6048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en-US" altLang="ko-KR" sz="2800" b="1">
                <a:solidFill>
                  <a:schemeClr val="accent2"/>
                </a:solidFill>
                <a:ea typeface="맑은 고딕" pitchFamily="34" charset="-127"/>
                <a:cs typeface="Arial" charset="0"/>
              </a:rPr>
              <a:t>02</a:t>
            </a:r>
          </a:p>
        </p:txBody>
      </p:sp>
      <p:sp>
        <p:nvSpPr>
          <p:cNvPr id="63" name="TextBox 4"/>
          <p:cNvSpPr txBox="1"/>
          <p:nvPr/>
        </p:nvSpPr>
        <p:spPr>
          <a:xfrm>
            <a:off x="1763714" y="2795052"/>
            <a:ext cx="604837" cy="430887"/>
          </a:xfrm>
          <a:prstGeom prst="rect">
            <a:avLst/>
          </a:prstGeom>
          <a:noFill/>
        </p:spPr>
        <p:txBody>
          <a:bodyPr t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64" name="TextBox 4"/>
          <p:cNvSpPr txBox="1"/>
          <p:nvPr/>
        </p:nvSpPr>
        <p:spPr>
          <a:xfrm>
            <a:off x="1763714" y="3465375"/>
            <a:ext cx="604837" cy="430887"/>
          </a:xfrm>
          <a:prstGeom prst="rect">
            <a:avLst/>
          </a:prstGeom>
          <a:noFill/>
        </p:spPr>
        <p:txBody>
          <a:bodyPr tIns="0" bIns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2478088" y="2156103"/>
            <a:ext cx="533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zh-TW" altLang="zh-TW" b="1">
                <a:solidFill>
                  <a:schemeClr val="bg1"/>
                </a:solidFill>
              </a:rPr>
              <a:t>你知道 小孩有情緒與好動的問題，多半來自</a:t>
            </a:r>
            <a:r>
              <a:rPr kumimoji="0" lang="en-US" altLang="zh-TW" b="1">
                <a:solidFill>
                  <a:schemeClr val="bg1"/>
                </a:solidFill>
              </a:rPr>
              <a:t>3C</a:t>
            </a:r>
            <a:r>
              <a:rPr kumimoji="0" lang="zh-TW" altLang="zh-TW" b="1">
                <a:solidFill>
                  <a:schemeClr val="bg1"/>
                </a:solidFill>
              </a:rPr>
              <a:t>嗎</a:t>
            </a:r>
            <a:r>
              <a:rPr kumimoji="0" lang="en-US" altLang="zh-TW" b="1">
                <a:solidFill>
                  <a:schemeClr val="bg1"/>
                </a:solidFill>
              </a:rPr>
              <a:t>? </a:t>
            </a:r>
            <a:endParaRPr kumimoji="0" lang="ko-KR" altLang="en-US" sz="1400" b="1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2478088" y="2718287"/>
            <a:ext cx="533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zh-TW" altLang="zh-TW" b="1">
                <a:solidFill>
                  <a:schemeClr val="bg1"/>
                </a:solidFill>
              </a:rPr>
              <a:t>你知道 世界衛生組織正式將</a:t>
            </a:r>
            <a:r>
              <a:rPr kumimoji="0" lang="en-US" altLang="zh-TW" b="1">
                <a:solidFill>
                  <a:schemeClr val="bg1"/>
                </a:solidFill>
              </a:rPr>
              <a:t>”</a:t>
            </a:r>
            <a:r>
              <a:rPr kumimoji="0" lang="zh-TW" altLang="zh-TW" b="1">
                <a:solidFill>
                  <a:schemeClr val="bg1"/>
                </a:solidFill>
              </a:rPr>
              <a:t>網路遊戲成癮</a:t>
            </a:r>
            <a:endParaRPr kumimoji="0" lang="en-US" altLang="zh-TW" b="1">
              <a:solidFill>
                <a:schemeClr val="bg1"/>
              </a:solidFill>
            </a:endParaRPr>
          </a:p>
          <a:p>
            <a:pPr latinLnBrk="1"/>
            <a:r>
              <a:rPr kumimoji="0" lang="en-US" altLang="zh-TW" b="1">
                <a:solidFill>
                  <a:schemeClr val="bg1"/>
                </a:solidFill>
              </a:rPr>
              <a:t>           “</a:t>
            </a:r>
            <a:r>
              <a:rPr kumimoji="0" lang="zh-TW" altLang="zh-TW" b="1">
                <a:solidFill>
                  <a:schemeClr val="bg1"/>
                </a:solidFill>
              </a:rPr>
              <a:t>列為精神疾病</a:t>
            </a:r>
            <a:r>
              <a:rPr kumimoji="0" lang="en-US" altLang="zh-TW" b="1">
                <a:solidFill>
                  <a:schemeClr val="bg1"/>
                </a:solidFill>
              </a:rPr>
              <a:t>”</a:t>
            </a:r>
            <a:r>
              <a:rPr kumimoji="0" lang="zh-TW" altLang="zh-TW" b="1">
                <a:solidFill>
                  <a:schemeClr val="bg1"/>
                </a:solidFill>
              </a:rPr>
              <a:t>嗎</a:t>
            </a:r>
            <a:r>
              <a:rPr kumimoji="0" lang="en-US" altLang="zh-TW" b="1">
                <a:solidFill>
                  <a:schemeClr val="bg1"/>
                </a:solidFill>
              </a:rPr>
              <a:t>? (2018</a:t>
            </a:r>
            <a:r>
              <a:rPr kumimoji="0" lang="zh-TW" altLang="zh-TW" b="1">
                <a:solidFill>
                  <a:schemeClr val="bg1"/>
                </a:solidFill>
              </a:rPr>
              <a:t>年</a:t>
            </a:r>
            <a:r>
              <a:rPr kumimoji="0" lang="en-US" altLang="zh-TW" b="1">
                <a:solidFill>
                  <a:schemeClr val="bg1"/>
                </a:solidFill>
              </a:rPr>
              <a:t>6</a:t>
            </a:r>
            <a:r>
              <a:rPr kumimoji="0" lang="zh-TW" altLang="zh-TW" b="1">
                <a:solidFill>
                  <a:schemeClr val="bg1"/>
                </a:solidFill>
              </a:rPr>
              <a:t>月第</a:t>
            </a:r>
            <a:r>
              <a:rPr kumimoji="0" lang="en-US" altLang="zh-TW" b="1">
                <a:solidFill>
                  <a:schemeClr val="bg1"/>
                </a:solidFill>
              </a:rPr>
              <a:t>11</a:t>
            </a:r>
            <a:r>
              <a:rPr kumimoji="0" lang="zh-TW" altLang="zh-TW" b="1">
                <a:solidFill>
                  <a:schemeClr val="bg1"/>
                </a:solidFill>
              </a:rPr>
              <a:t>版</a:t>
            </a:r>
            <a:r>
              <a:rPr kumimoji="0" lang="en-US" altLang="zh-TW" b="1">
                <a:solidFill>
                  <a:schemeClr val="bg1"/>
                </a:solidFill>
              </a:rPr>
              <a:t>)</a:t>
            </a:r>
            <a:endParaRPr kumimoji="0" lang="ko-KR" altLang="en-US" sz="1400" b="1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10250" name="矩形 1"/>
          <p:cNvSpPr>
            <a:spLocks noChangeArrowheads="1"/>
          </p:cNvSpPr>
          <p:nvPr/>
        </p:nvSpPr>
        <p:spPr bwMode="auto">
          <a:xfrm>
            <a:off x="2478088" y="346591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chemeClr val="bg1"/>
                </a:solidFill>
              </a:rPr>
              <a:t>你知道 亞洲國家開始設立如同集中營的 </a:t>
            </a:r>
            <a:endParaRPr kumimoji="0" lang="en-US" altLang="zh-TW" b="1">
              <a:solidFill>
                <a:schemeClr val="bg1"/>
              </a:solidFill>
            </a:endParaRPr>
          </a:p>
          <a:p>
            <a:r>
              <a:rPr kumimoji="0" lang="en-US" altLang="zh-TW" b="1">
                <a:solidFill>
                  <a:schemeClr val="bg1"/>
                </a:solidFill>
              </a:rPr>
              <a:t>           “</a:t>
            </a:r>
            <a:r>
              <a:rPr kumimoji="0" lang="zh-TW" altLang="en-US" b="1">
                <a:solidFill>
                  <a:schemeClr val="bg1"/>
                </a:solidFill>
              </a:rPr>
              <a:t>數位戒癮村</a:t>
            </a:r>
            <a:r>
              <a:rPr kumimoji="0" lang="en-US" altLang="zh-TW" b="1">
                <a:solidFill>
                  <a:schemeClr val="bg1"/>
                </a:solidFill>
              </a:rPr>
              <a:t>”</a:t>
            </a:r>
            <a:r>
              <a:rPr kumimoji="0" lang="zh-TW" altLang="en-US" b="1">
                <a:solidFill>
                  <a:schemeClr val="bg1"/>
                </a:solidFill>
              </a:rPr>
              <a:t>了嗎</a:t>
            </a:r>
            <a:r>
              <a:rPr kumimoji="0" lang="en-US" altLang="zh-TW" b="1">
                <a:solidFill>
                  <a:schemeClr val="bg1"/>
                </a:solidFill>
              </a:rPr>
              <a:t>? </a:t>
            </a:r>
            <a:endParaRPr kumimoji="0" lang="zh-TW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ctrTitle" idx="4294967295"/>
          </p:nvPr>
        </p:nvSpPr>
        <p:spPr>
          <a:xfrm>
            <a:off x="714376" y="1"/>
            <a:ext cx="7643813" cy="535781"/>
          </a:xfrm>
          <a:prstGeom prst="rect">
            <a:avLst/>
          </a:prstGeom>
        </p:spPr>
        <p:txBody>
          <a:bodyPr/>
          <a:lstStyle/>
          <a:p>
            <a:r>
              <a:rPr lang="zh-TW" altLang="en-US" sz="4000" b="1" smtClean="0"/>
              <a:t>注意力不足</a:t>
            </a:r>
            <a:r>
              <a:rPr lang="en-US" altLang="zh-TW" sz="4000" b="1" smtClean="0"/>
              <a:t>(ADHD)</a:t>
            </a:r>
            <a:r>
              <a:rPr lang="zh-TW" altLang="en-US" sz="4000" b="1" smtClean="0"/>
              <a:t>症狀評估表</a:t>
            </a:r>
          </a:p>
        </p:txBody>
      </p:sp>
      <p:graphicFrame>
        <p:nvGraphicFramePr>
          <p:cNvPr id="16435" name="Group 51"/>
          <p:cNvGraphicFramePr>
            <a:graphicFrameLocks noGrp="1"/>
          </p:cNvGraphicFramePr>
          <p:nvPr/>
        </p:nvGraphicFramePr>
        <p:xfrm>
          <a:off x="214314" y="563166"/>
          <a:ext cx="8715375" cy="4477942"/>
        </p:xfrm>
        <a:graphic>
          <a:graphicData uri="http://schemas.openxmlformats.org/drawingml/2006/table">
            <a:tbl>
              <a:tblPr/>
              <a:tblGrid>
                <a:gridCol w="5786437"/>
                <a:gridCol w="1571625"/>
                <a:gridCol w="1357313"/>
              </a:tblGrid>
              <a:tr h="433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注意力不足症狀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經常出現而且持續超過</a:t>
                      </a: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個月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偶而或很少出現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2580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在各方面都常因粗心大意而不停地犯錯，包括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學校功課、生活規範、日常生活等。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869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在問題還沒問完就急著講出答案。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2580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和他交談時，顯的心不在焉，好像根本沒在聽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一樣。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536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常常很誇張的忘記老師或父母交待的事情。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53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5.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組織或規畫能力很差，做事沒有章法。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25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不喜歡持續用腦的事情，寫家庭作業常常拖拖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拉拉。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5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7.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常常遺失文具、書本、玩具。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25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8.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很容易因旁邊的聲音、刺激而分心。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81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9.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不停的說話、擺動身體。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11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85926" y="960835"/>
            <a:ext cx="7451725" cy="450770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b="1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  <a:cs typeface="Arial" charset="0"/>
              </a:rPr>
              <a:t>  </a:t>
            </a:r>
            <a:r>
              <a:rPr lang="zh-TW" altLang="en-US" sz="3600" b="1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  <a:cs typeface="Arial" charset="0"/>
              </a:rPr>
              <a:t>歡迎學校、公司、團體 邀約演講</a:t>
            </a:r>
            <a:endParaRPr lang="zh-TW" altLang="en-US" sz="2800" b="1" smtClean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b="1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  <a:cs typeface="Arial" charset="0"/>
              </a:rPr>
              <a:t>                 </a:t>
            </a:r>
            <a:r>
              <a:rPr lang="en-US" altLang="zh-TW" sz="2800" b="1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  <a:cs typeface="Arial" charset="0"/>
              </a:rPr>
              <a:t>《</a:t>
            </a:r>
            <a:r>
              <a:rPr lang="zh-TW" altLang="en-US" sz="2800" b="1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  <a:cs typeface="Arial" charset="0"/>
              </a:rPr>
              <a:t>孩子問題也可諮詢</a:t>
            </a:r>
            <a:r>
              <a:rPr lang="en-US" altLang="zh-TW" sz="2800" b="1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  <a:cs typeface="Arial" charset="0"/>
              </a:rPr>
              <a:t>》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b="1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  <a:cs typeface="Arial" charset="0"/>
              </a:rPr>
              <a:t>               聯絡電話 </a:t>
            </a:r>
            <a:r>
              <a:rPr lang="en-US" altLang="zh-TW" sz="2800" b="1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  <a:cs typeface="Arial" charset="0"/>
              </a:rPr>
              <a:t>:  0931 285 786   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2800" b="1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  <a:cs typeface="Arial" charset="0"/>
              </a:rPr>
              <a:t>Email : littlesunshineboys123@gmail.com</a:t>
            </a:r>
          </a:p>
        </p:txBody>
      </p:sp>
      <p:pic>
        <p:nvPicPr>
          <p:cNvPr id="3379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4394200" cy="19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8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2276" y="123825"/>
            <a:ext cx="7451725" cy="5762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b="1" dirty="0" smtClean="0"/>
              <a:t>三招讓親子從數位敵</a:t>
            </a:r>
            <a:r>
              <a:rPr lang="zh-TW" altLang="en-US" b="1" dirty="0" smtClean="0"/>
              <a:t>友</a:t>
            </a:r>
            <a:r>
              <a:rPr lang="zh-TW" altLang="zh-TW" b="1" dirty="0" smtClean="0"/>
              <a:t>變戰</a:t>
            </a:r>
            <a:r>
              <a:rPr lang="zh-TW" altLang="zh-TW" b="1" dirty="0"/>
              <a:t>友</a:t>
            </a:r>
            <a:endParaRPr lang="zh-TW" altLang="zh-TW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92276" y="700088"/>
            <a:ext cx="7451725" cy="286941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b="1" dirty="0"/>
              <a:t>進而提高學習力</a:t>
            </a:r>
            <a:endParaRPr lang="en-US" altLang="ko-KR" dirty="0"/>
          </a:p>
        </p:txBody>
      </p:sp>
      <p:sp>
        <p:nvSpPr>
          <p:cNvPr id="5" name="TextBox 5"/>
          <p:cNvSpPr txBox="1"/>
          <p:nvPr/>
        </p:nvSpPr>
        <p:spPr>
          <a:xfrm>
            <a:off x="2336800" y="1001704"/>
            <a:ext cx="869149" cy="156966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kumimoji="0"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773363" y="1433603"/>
            <a:ext cx="2405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/>
            <a:r>
              <a:rPr kumimoji="0" lang="zh-TW" altLang="zh-TW" sz="36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溝通力 </a:t>
            </a:r>
            <a:endParaRPr kumimoji="0" lang="zh-TW" altLang="zh-TW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340226" y="2029808"/>
            <a:ext cx="869149" cy="156966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kumimoji="0"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411414" y="3450224"/>
            <a:ext cx="869149" cy="156966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kumimoji="0"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3280563" y="3912484"/>
            <a:ext cx="49638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zh-TW" sz="3600" b="1" dirty="0">
                <a:latin typeface="+mj-ea"/>
                <a:ea typeface="+mj-ea"/>
              </a:rPr>
              <a:t>斷線，才能重新連線</a:t>
            </a:r>
            <a:endParaRPr kumimoji="0" lang="zh-TW" altLang="zh-TW" sz="3600" dirty="0">
              <a:latin typeface="+mj-ea"/>
              <a:ea typeface="+mj-ea"/>
            </a:endParaRPr>
          </a:p>
        </p:txBody>
      </p:sp>
      <p:sp>
        <p:nvSpPr>
          <p:cNvPr id="11273" name="矩形 3"/>
          <p:cNvSpPr>
            <a:spLocks noChangeArrowheads="1"/>
          </p:cNvSpPr>
          <p:nvPr/>
        </p:nvSpPr>
        <p:spPr bwMode="auto">
          <a:xfrm>
            <a:off x="4840288" y="2511028"/>
            <a:ext cx="21595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kumimoji="0" lang="zh-TW" altLang="zh-TW" sz="3600" b="1" dirty="0">
                <a:solidFill>
                  <a:srgbClr val="000000"/>
                </a:solidFill>
              </a:rPr>
              <a:t>想像力 </a:t>
            </a:r>
            <a:endParaRPr kumimoji="0" lang="zh-TW" altLang="zh-TW" sz="3600" dirty="0"/>
          </a:p>
        </p:txBody>
      </p:sp>
      <p:sp>
        <p:nvSpPr>
          <p:cNvPr id="11274" name="Text Placeholder 2"/>
          <p:cNvSpPr txBox="1">
            <a:spLocks/>
          </p:cNvSpPr>
          <p:nvPr/>
        </p:nvSpPr>
        <p:spPr bwMode="auto">
          <a:xfrm>
            <a:off x="1" y="4775598"/>
            <a:ext cx="7451725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1400" b="1">
                <a:solidFill>
                  <a:schemeClr val="bg1"/>
                </a:solidFill>
                <a:cs typeface="Arial" charset="0"/>
              </a:rPr>
              <a:t>開場</a:t>
            </a:r>
            <a:endParaRPr kumimoji="0" lang="en-US" altLang="ko-KR" sz="14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1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91853"/>
            <a:ext cx="9144000" cy="576263"/>
          </a:xfrm>
        </p:spPr>
        <p:txBody>
          <a:bodyPr/>
          <a:lstStyle/>
          <a:p>
            <a:r>
              <a:rPr lang="zh-TW" altLang="en-US" smtClean="0">
                <a:cs typeface="Arial" charset="0"/>
              </a:rPr>
              <a:t>嚴重警告</a:t>
            </a:r>
            <a:endParaRPr lang="ko-KR" altLang="en-US" smtClean="0">
              <a:cs typeface="Arial" charset="0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843214" y="1970217"/>
            <a:ext cx="3673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en-US" altLang="zh-TW" b="1" dirty="0">
                <a:solidFill>
                  <a:schemeClr val="bg1"/>
                </a:solidFill>
              </a:rPr>
              <a:t>2018</a:t>
            </a:r>
            <a:r>
              <a:rPr kumimoji="0" lang="zh-TW" altLang="zh-TW" b="1" dirty="0">
                <a:solidFill>
                  <a:schemeClr val="bg1"/>
                </a:solidFill>
              </a:rPr>
              <a:t>年</a:t>
            </a:r>
            <a:r>
              <a:rPr kumimoji="0" lang="en-US" altLang="zh-TW" b="1" dirty="0">
                <a:solidFill>
                  <a:schemeClr val="bg1"/>
                </a:solidFill>
              </a:rPr>
              <a:t>6</a:t>
            </a:r>
            <a:r>
              <a:rPr kumimoji="0" lang="zh-TW" altLang="zh-TW" b="1" dirty="0">
                <a:solidFill>
                  <a:schemeClr val="bg1"/>
                </a:solidFill>
              </a:rPr>
              <a:t>月，世界衛生組織在</a:t>
            </a:r>
            <a:endParaRPr kumimoji="0" lang="en-US" altLang="zh-TW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kumimoji="0" lang="zh-TW" altLang="zh-TW" b="1" dirty="0">
                <a:solidFill>
                  <a:schemeClr val="bg1"/>
                </a:solidFill>
              </a:rPr>
              <a:t>第</a:t>
            </a:r>
            <a:r>
              <a:rPr kumimoji="0" lang="en-US" altLang="zh-TW" b="1" dirty="0">
                <a:solidFill>
                  <a:schemeClr val="bg1"/>
                </a:solidFill>
              </a:rPr>
              <a:t>11</a:t>
            </a:r>
            <a:r>
              <a:rPr kumimoji="0" lang="zh-TW" altLang="zh-TW" b="1" dirty="0">
                <a:solidFill>
                  <a:schemeClr val="bg1"/>
                </a:solidFill>
              </a:rPr>
              <a:t>版</a:t>
            </a:r>
            <a:r>
              <a:rPr kumimoji="0" lang="en-US" altLang="zh-TW" b="1" dirty="0">
                <a:solidFill>
                  <a:schemeClr val="bg1"/>
                </a:solidFill>
              </a:rPr>
              <a:t>”</a:t>
            </a:r>
            <a:r>
              <a:rPr kumimoji="0" lang="zh-TW" altLang="zh-TW" b="1" dirty="0">
                <a:solidFill>
                  <a:schemeClr val="bg1"/>
                </a:solidFill>
              </a:rPr>
              <a:t>國際疾病分類</a:t>
            </a:r>
            <a:r>
              <a:rPr kumimoji="0" lang="en-US" altLang="zh-TW" b="1" dirty="0">
                <a:solidFill>
                  <a:schemeClr val="bg1"/>
                </a:solidFill>
              </a:rPr>
              <a:t>”</a:t>
            </a:r>
            <a:r>
              <a:rPr kumimoji="0" lang="zh-TW" altLang="zh-TW" b="1" dirty="0">
                <a:solidFill>
                  <a:schemeClr val="bg1"/>
                </a:solidFill>
              </a:rPr>
              <a:t>將網路遊戲成癮，並列與酒精、菸草</a:t>
            </a:r>
            <a:r>
              <a:rPr kumimoji="0" lang="zh-TW" altLang="zh-TW" b="1" dirty="0" smtClean="0">
                <a:solidFill>
                  <a:schemeClr val="bg1"/>
                </a:solidFill>
              </a:rPr>
              <a:t>、</a:t>
            </a:r>
            <a:r>
              <a:rPr lang="zh-TW" altLang="zh-TW" b="1" dirty="0">
                <a:solidFill>
                  <a:schemeClr val="bg1"/>
                </a:solidFill>
              </a:rPr>
              <a:t>海洛因</a:t>
            </a:r>
            <a:r>
              <a:rPr kumimoji="0" lang="zh-TW" altLang="zh-TW" b="1" dirty="0" smtClean="0">
                <a:solidFill>
                  <a:schemeClr val="bg1"/>
                </a:solidFill>
              </a:rPr>
              <a:t>毒品</a:t>
            </a:r>
            <a:r>
              <a:rPr kumimoji="0" lang="zh-TW" altLang="en-US" b="1" dirty="0">
                <a:solidFill>
                  <a:schemeClr val="bg1"/>
                </a:solidFill>
              </a:rPr>
              <a:t>等皆</a:t>
            </a:r>
            <a:r>
              <a:rPr kumimoji="0" lang="zh-TW" altLang="zh-TW" b="1" dirty="0">
                <a:solidFill>
                  <a:schemeClr val="bg1"/>
                </a:solidFill>
              </a:rPr>
              <a:t>視為</a:t>
            </a:r>
            <a:r>
              <a:rPr kumimoji="0" lang="zh-TW" altLang="zh-TW" b="1" dirty="0">
                <a:solidFill>
                  <a:srgbClr val="FFFF00"/>
                </a:solidFill>
              </a:rPr>
              <a:t>精神疾病</a:t>
            </a:r>
            <a:r>
              <a:rPr kumimoji="0" lang="en-US" altLang="zh-TW" b="1" dirty="0">
                <a:solidFill>
                  <a:srgbClr val="FFFF00"/>
                </a:solidFill>
              </a:rPr>
              <a:t>    </a:t>
            </a:r>
            <a:endParaRPr kumimoji="0" lang="zh-TW" altLang="zh-TW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5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그룹 287">
            <a:extLst>
              <a:ext uri="{FF2B5EF4-FFF2-40B4-BE49-F238E27FC236}"/>
            </a:extLst>
          </p:cNvPr>
          <p:cNvGrpSpPr/>
          <p:nvPr/>
        </p:nvGrpSpPr>
        <p:grpSpPr>
          <a:xfrm>
            <a:off x="2771800" y="2057213"/>
            <a:ext cx="3506946" cy="2063281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289" name="Freeform 8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90" name="Freeform 9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91" name="Freeform 10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92" name="Freeform 11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400" y="409575"/>
            <a:ext cx="9144000" cy="5762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/>
              <a:t>亞洲各地成癮嚴重</a:t>
            </a:r>
            <a:endParaRPr lang="ko-KR" altLang="en-US" b="1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25400" y="1184673"/>
            <a:ext cx="9144000" cy="288131"/>
          </a:xfrm>
        </p:spPr>
        <p:txBody>
          <a:bodyPr/>
          <a:lstStyle/>
          <a:p>
            <a:r>
              <a:rPr lang="zh-TW" altLang="en-US" sz="1600" b="1" smtClean="0">
                <a:cs typeface="Arial" charset="0"/>
              </a:rPr>
              <a:t>亞洲前五大成癮比例排名</a:t>
            </a:r>
            <a:endParaRPr lang="en-US" altLang="ko-KR" sz="1600" b="1" smtClean="0">
              <a:cs typeface="Arial" charset="0"/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2771775" y="4289496"/>
            <a:ext cx="3511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r>
              <a:rPr kumimoji="0" lang="zh-TW" altLang="en-US" sz="2000" b="1">
                <a:solidFill>
                  <a:schemeClr val="accent1"/>
                </a:solidFill>
                <a:cs typeface="Arial" charset="0"/>
              </a:rPr>
              <a:t>以使用網路之總人數調查</a:t>
            </a:r>
            <a:endParaRPr kumimoji="0" lang="en-US" altLang="zh-TW" sz="2000" b="1">
              <a:solidFill>
                <a:schemeClr val="accent1"/>
              </a:solidFill>
              <a:cs typeface="Arial" charset="0"/>
            </a:endParaRPr>
          </a:p>
          <a:p>
            <a:pPr algn="ctr"/>
            <a:r>
              <a:rPr kumimoji="0" lang="zh-TW" altLang="en-US" sz="2000" b="1">
                <a:solidFill>
                  <a:schemeClr val="accent1"/>
                </a:solidFill>
                <a:cs typeface="Arial" charset="0"/>
              </a:rPr>
              <a:t>成癮總數超過</a:t>
            </a:r>
            <a:r>
              <a:rPr kumimoji="0" lang="en-US" altLang="zh-TW" sz="2000" b="1">
                <a:solidFill>
                  <a:schemeClr val="accent1"/>
                </a:solidFill>
                <a:cs typeface="Arial" charset="0"/>
              </a:rPr>
              <a:t>200,000</a:t>
            </a:r>
            <a:r>
              <a:rPr kumimoji="0" lang="zh-TW" altLang="en-US" sz="2000" b="1">
                <a:solidFill>
                  <a:schemeClr val="accent1"/>
                </a:solidFill>
                <a:cs typeface="Arial" charset="0"/>
              </a:rPr>
              <a:t>人</a:t>
            </a:r>
            <a:endParaRPr kumimoji="0" lang="en-US" altLang="zh-TW" b="1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884238" y="2303473"/>
            <a:ext cx="25384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1200">
                <a:solidFill>
                  <a:schemeClr val="bg1"/>
                </a:solidFill>
                <a:cs typeface="Arial" charset="0"/>
              </a:rPr>
              <a:t> </a:t>
            </a:r>
            <a:endParaRPr kumimoji="0" lang="ko-KR" altLang="en-US" sz="12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-217488" y="1798708"/>
            <a:ext cx="3141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r>
              <a:rPr kumimoji="0" lang="en-US" altLang="zh-TW" sz="4000">
                <a:solidFill>
                  <a:schemeClr val="bg1"/>
                </a:solidFill>
                <a:cs typeface="Arial" charset="0"/>
              </a:rPr>
              <a:t>1.</a:t>
            </a:r>
            <a:r>
              <a:rPr kumimoji="0" lang="zh-TW" altLang="en-US" sz="4000">
                <a:solidFill>
                  <a:schemeClr val="bg1"/>
                </a:solidFill>
                <a:cs typeface="Arial" charset="0"/>
              </a:rPr>
              <a:t> 香港 </a:t>
            </a:r>
            <a:r>
              <a:rPr kumimoji="0" lang="en-US" altLang="zh-TW" sz="2800">
                <a:solidFill>
                  <a:schemeClr val="bg1"/>
                </a:solidFill>
                <a:cs typeface="Arial" charset="0"/>
              </a:rPr>
              <a:t>26.7%</a:t>
            </a:r>
            <a:endParaRPr kumimoji="0" lang="ko-KR" altLang="en-US" sz="28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212726" y="2663518"/>
            <a:ext cx="2874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r>
              <a:rPr kumimoji="0" lang="en-US" altLang="zh-TW" sz="3600">
                <a:solidFill>
                  <a:schemeClr val="bg1"/>
                </a:solidFill>
                <a:cs typeface="Arial" charset="0"/>
              </a:rPr>
              <a:t>2.</a:t>
            </a:r>
            <a:r>
              <a:rPr kumimoji="0" lang="zh-TW" altLang="en-US" sz="3600">
                <a:solidFill>
                  <a:schemeClr val="bg1"/>
                </a:solidFill>
                <a:cs typeface="Arial" charset="0"/>
              </a:rPr>
              <a:t> 韓國 </a:t>
            </a:r>
            <a:r>
              <a:rPr kumimoji="0" lang="en-US" altLang="zh-TW" sz="2800">
                <a:solidFill>
                  <a:schemeClr val="bg1"/>
                </a:solidFill>
                <a:cs typeface="Arial" charset="0"/>
              </a:rPr>
              <a:t>20.3%</a:t>
            </a:r>
            <a:endParaRPr kumimoji="0" lang="ko-KR" altLang="en-US" sz="28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425451" y="3478680"/>
            <a:ext cx="2874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r>
              <a:rPr kumimoji="0" lang="en-US" altLang="zh-TW" sz="3600" dirty="0">
                <a:solidFill>
                  <a:srgbClr val="FFFF00"/>
                </a:solidFill>
                <a:cs typeface="Arial" charset="0"/>
              </a:rPr>
              <a:t>3.</a:t>
            </a:r>
            <a:r>
              <a:rPr kumimoji="0" lang="zh-TW" altLang="en-US" sz="3600" dirty="0">
                <a:solidFill>
                  <a:srgbClr val="FFFF00"/>
                </a:solidFill>
                <a:cs typeface="Arial" charset="0"/>
              </a:rPr>
              <a:t>台灣 </a:t>
            </a:r>
            <a:r>
              <a:rPr kumimoji="0" lang="en-US" altLang="zh-TW" sz="2800" dirty="0">
                <a:solidFill>
                  <a:srgbClr val="FFFF00"/>
                </a:solidFill>
                <a:cs typeface="Arial" charset="0"/>
              </a:rPr>
              <a:t>19.9%</a:t>
            </a:r>
            <a:r>
              <a:rPr kumimoji="0" lang="zh-TW" altLang="en-US" sz="4000" dirty="0">
                <a:solidFill>
                  <a:srgbClr val="FFFF00"/>
                </a:solidFill>
                <a:cs typeface="Arial" charset="0"/>
              </a:rPr>
              <a:t> </a:t>
            </a:r>
            <a:endParaRPr kumimoji="0" lang="ko-KR" altLang="en-US" sz="4000" dirty="0">
              <a:solidFill>
                <a:srgbClr val="FFFF00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5788025" y="1733640"/>
            <a:ext cx="3138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r>
              <a:rPr kumimoji="0" lang="en-US" altLang="zh-TW" sz="3600">
                <a:solidFill>
                  <a:schemeClr val="bg1"/>
                </a:solidFill>
                <a:cs typeface="Arial" charset="0"/>
              </a:rPr>
              <a:t>4.</a:t>
            </a:r>
            <a:r>
              <a:rPr kumimoji="0" lang="zh-TW" altLang="en-US" sz="3600">
                <a:solidFill>
                  <a:schemeClr val="bg1"/>
                </a:solidFill>
                <a:cs typeface="Arial" charset="0"/>
              </a:rPr>
              <a:t> 新加坡</a:t>
            </a:r>
            <a:r>
              <a:rPr kumimoji="0" lang="en-US" altLang="zh-TW" sz="2800">
                <a:solidFill>
                  <a:schemeClr val="bg1"/>
                </a:solidFill>
                <a:cs typeface="Arial" charset="0"/>
              </a:rPr>
              <a:t>17.1%</a:t>
            </a:r>
            <a:endParaRPr kumimoji="0" lang="ko-KR" altLang="en-US" sz="36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6032500" y="2769484"/>
            <a:ext cx="3079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r>
              <a:rPr kumimoji="0" lang="en-US" altLang="zh-TW" sz="3600">
                <a:solidFill>
                  <a:schemeClr val="bg1"/>
                </a:solidFill>
                <a:cs typeface="Arial" charset="0"/>
              </a:rPr>
              <a:t>5. </a:t>
            </a:r>
            <a:r>
              <a:rPr kumimoji="0" lang="zh-TW" altLang="en-US" sz="3600">
                <a:solidFill>
                  <a:schemeClr val="bg1"/>
                </a:solidFill>
                <a:cs typeface="Arial" charset="0"/>
              </a:rPr>
              <a:t>中國 </a:t>
            </a:r>
            <a:r>
              <a:rPr kumimoji="0" lang="en-US" altLang="zh-TW" sz="2800">
                <a:solidFill>
                  <a:schemeClr val="bg1"/>
                </a:solidFill>
                <a:cs typeface="Arial" charset="0"/>
              </a:rPr>
              <a:t>12.2%</a:t>
            </a:r>
            <a:endParaRPr kumimoji="0" lang="ko-KR" altLang="en-US" sz="36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13324" name="TextBox 9"/>
          <p:cNvSpPr txBox="1">
            <a:spLocks noChangeArrowheads="1"/>
          </p:cNvSpPr>
          <p:nvPr/>
        </p:nvSpPr>
        <p:spPr bwMode="auto">
          <a:xfrm>
            <a:off x="6413500" y="4828194"/>
            <a:ext cx="274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/>
            <a:r>
              <a:rPr kumimoji="0" lang="zh-TW" altLang="en-US" sz="1200" b="1">
                <a:solidFill>
                  <a:schemeClr val="accent1"/>
                </a:solidFill>
                <a:cs typeface="Arial" charset="0"/>
              </a:rPr>
              <a:t>資料來源</a:t>
            </a:r>
            <a:r>
              <a:rPr kumimoji="0" lang="en-US" altLang="zh-TW" sz="1200" b="1">
                <a:solidFill>
                  <a:schemeClr val="accent1"/>
                </a:solidFill>
                <a:cs typeface="Arial" charset="0"/>
              </a:rPr>
              <a:t>:OECD</a:t>
            </a:r>
            <a:r>
              <a:rPr kumimoji="0" lang="zh-TW" altLang="en-US" sz="1200" b="1">
                <a:solidFill>
                  <a:schemeClr val="accent1"/>
                </a:solidFill>
                <a:cs typeface="Arial" charset="0"/>
              </a:rPr>
              <a:t>、今周刊報導</a:t>
            </a:r>
            <a:endParaRPr kumimoji="0" lang="en-US" altLang="zh-TW" sz="1200" b="1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2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 txBox="1">
            <a:spLocks/>
          </p:cNvSpPr>
          <p:nvPr/>
        </p:nvSpPr>
        <p:spPr bwMode="auto">
          <a:xfrm>
            <a:off x="1116014" y="1203722"/>
            <a:ext cx="64801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zh-TW" altLang="en-US" sz="4000" b="1">
                <a:solidFill>
                  <a:schemeClr val="bg1"/>
                </a:solidFill>
              </a:rPr>
              <a:t>為什麼都在亞洲</a:t>
            </a:r>
            <a:r>
              <a:rPr kumimoji="0" lang="en-US" altLang="zh-TW" sz="4000" b="1">
                <a:solidFill>
                  <a:schemeClr val="bg1"/>
                </a:solidFill>
              </a:rPr>
              <a:t>?</a:t>
            </a:r>
            <a:r>
              <a:rPr kumimoji="0" lang="zh-TW" altLang="en-US" sz="4000" b="1">
                <a:solidFill>
                  <a:schemeClr val="bg1"/>
                </a:solidFill>
              </a:rPr>
              <a:t> </a:t>
            </a:r>
            <a:endParaRPr kumimoji="0" lang="zh-TW" altLang="zh-TW" sz="3600" b="1">
              <a:solidFill>
                <a:schemeClr val="bg1"/>
              </a:solidFill>
            </a:endParaRPr>
          </a:p>
        </p:txBody>
      </p:sp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1689101" y="2178517"/>
            <a:ext cx="5546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en-US" altLang="zh-TW" sz="2000" b="1" dirty="0">
                <a:solidFill>
                  <a:schemeClr val="bg1"/>
                </a:solidFill>
              </a:rPr>
              <a:t> 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共同的關鍵來自於亞洲國家是以升學為導向的文化背景，非常重視</a:t>
            </a:r>
            <a:r>
              <a:rPr kumimoji="0" lang="zh-TW" altLang="en-US" sz="2400" b="1" dirty="0">
                <a:solidFill>
                  <a:schemeClr val="bg1"/>
                </a:solidFill>
              </a:rPr>
              <a:t>學業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排名。</a:t>
            </a:r>
            <a:endParaRPr kumimoji="0" lang="en-US" altLang="zh-TW" sz="2400" b="1" dirty="0">
              <a:solidFill>
                <a:schemeClr val="bg1"/>
              </a:solidFill>
            </a:endParaRPr>
          </a:p>
          <a:p>
            <a:pPr latinLnBrk="1"/>
            <a:endParaRPr kumimoji="0" lang="zh-TW" altLang="zh-TW" sz="2400" b="1" dirty="0">
              <a:solidFill>
                <a:schemeClr val="bg1"/>
              </a:solidFill>
            </a:endParaRPr>
          </a:p>
          <a:p>
            <a:pPr latinLnBrk="1"/>
            <a:r>
              <a:rPr kumimoji="0" lang="en-US" altLang="zh-TW" sz="2400" b="1" dirty="0">
                <a:solidFill>
                  <a:schemeClr val="bg1"/>
                </a:solidFill>
              </a:rPr>
              <a:t>  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超時的讀書時間跟壓力</a:t>
            </a:r>
            <a:r>
              <a:rPr kumimoji="0" lang="zh-TW" altLang="en-US" sz="2400" b="1" dirty="0">
                <a:solidFill>
                  <a:schemeClr val="bg1"/>
                </a:solidFill>
              </a:rPr>
              <a:t>，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讓小孩容易</a:t>
            </a:r>
            <a:r>
              <a:rPr kumimoji="0" lang="zh-TW" altLang="en-US" sz="2400" b="1" dirty="0">
                <a:solidFill>
                  <a:schemeClr val="bg1"/>
                </a:solidFill>
              </a:rPr>
              <a:t>躲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在網路世界</a:t>
            </a:r>
            <a:r>
              <a:rPr kumimoji="0" lang="zh-TW" altLang="en-US" sz="2400" b="1" dirty="0">
                <a:solidFill>
                  <a:schemeClr val="bg1"/>
                </a:solidFill>
              </a:rPr>
              <a:t>中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宣洩壓力。</a:t>
            </a:r>
            <a:endParaRPr kumimoji="0" lang="ko-KR" altLang="en-US" sz="2400" b="1" dirty="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1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 txBox="1">
            <a:spLocks/>
          </p:cNvSpPr>
          <p:nvPr/>
        </p:nvSpPr>
        <p:spPr bwMode="auto">
          <a:xfrm>
            <a:off x="1116014" y="1203722"/>
            <a:ext cx="64801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/>
            <a:r>
              <a:rPr kumimoji="0" lang="zh-TW" altLang="en-US" sz="4000" b="1">
                <a:solidFill>
                  <a:schemeClr val="bg1"/>
                </a:solidFill>
              </a:rPr>
              <a:t>多嚴重</a:t>
            </a:r>
            <a:r>
              <a:rPr kumimoji="0" lang="en-US" altLang="zh-TW" sz="4000" b="1">
                <a:solidFill>
                  <a:schemeClr val="bg1"/>
                </a:solidFill>
              </a:rPr>
              <a:t>?</a:t>
            </a:r>
            <a:r>
              <a:rPr kumimoji="0" lang="zh-TW" altLang="en-US" sz="4000" b="1">
                <a:solidFill>
                  <a:schemeClr val="bg1"/>
                </a:solidFill>
              </a:rPr>
              <a:t> </a:t>
            </a:r>
            <a:endParaRPr kumimoji="0" lang="zh-TW" altLang="zh-TW" sz="3600" b="1">
              <a:solidFill>
                <a:schemeClr val="bg1"/>
              </a:solidFill>
            </a:endParaRPr>
          </a:p>
        </p:txBody>
      </p:sp>
      <p:sp>
        <p:nvSpPr>
          <p:cNvPr id="24" name="TextBox 10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971550" y="1967122"/>
            <a:ext cx="7848600" cy="2123658"/>
          </a:xfrm>
          <a:prstGeom prst="rect">
            <a:avLst/>
          </a:prstGeom>
          <a:noFill/>
          <a:effectLst/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zh-TW" sz="2400" b="1" dirty="0">
                <a:solidFill>
                  <a:schemeClr val="bg1"/>
                </a:solidFill>
              </a:rPr>
              <a:t>美國有線電視新聞網</a:t>
            </a:r>
            <a:r>
              <a:rPr kumimoji="0" lang="en-US" altLang="zh-TW" sz="2400" b="1" dirty="0">
                <a:solidFill>
                  <a:schemeClr val="bg1"/>
                </a:solidFill>
              </a:rPr>
              <a:t> CNN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chemeClr val="bg1"/>
                </a:solidFill>
              </a:rPr>
              <a:t>       使用</a:t>
            </a:r>
            <a:r>
              <a:rPr kumimoji="0" lang="zh-TW" altLang="zh-TW" sz="2000" b="1" dirty="0">
                <a:solidFill>
                  <a:schemeClr val="bg1"/>
                </a:solidFill>
              </a:rPr>
              <a:t>用</a:t>
            </a:r>
            <a:r>
              <a:rPr kumimoji="0" lang="zh-TW" altLang="zh-TW" sz="2000" b="1" dirty="0">
                <a:solidFill>
                  <a:srgbClr val="FFFF00"/>
                </a:solidFill>
              </a:rPr>
              <a:t>數位海洛因</a:t>
            </a:r>
            <a:r>
              <a:rPr kumimoji="0" lang="zh-TW" altLang="en-US" sz="2000" b="1" dirty="0">
                <a:solidFill>
                  <a:schemeClr val="bg1"/>
                </a:solidFill>
              </a:rPr>
              <a:t>字眼</a:t>
            </a:r>
            <a:r>
              <a:rPr kumimoji="0" lang="zh-TW" altLang="zh-TW" sz="2000" b="1" dirty="0">
                <a:solidFill>
                  <a:schemeClr val="bg1"/>
                </a:solidFill>
              </a:rPr>
              <a:t>，報導此嚴重現象</a:t>
            </a:r>
            <a:endParaRPr kumimoji="0" lang="en-US" altLang="zh-TW" sz="2000" b="1" dirty="0">
              <a:solidFill>
                <a:schemeClr val="bg1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bg1"/>
                </a:solidFill>
              </a:rPr>
              <a:t>2. 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臧汝芬</a:t>
            </a:r>
            <a:r>
              <a:rPr kumimoji="0" lang="en-US" altLang="zh-TW" sz="2400" b="1" dirty="0">
                <a:solidFill>
                  <a:schemeClr val="bg1"/>
                </a:solidFill>
              </a:rPr>
              <a:t> - </a:t>
            </a:r>
            <a:r>
              <a:rPr kumimoji="0" lang="zh-TW" altLang="zh-TW" sz="2400" b="1" dirty="0">
                <a:solidFill>
                  <a:schemeClr val="bg1"/>
                </a:solidFill>
              </a:rPr>
              <a:t>馬偕兒童醫院兒童心智科資深主治醫師</a:t>
            </a:r>
            <a:endParaRPr kumimoji="0" lang="en-US" altLang="zh-TW" sz="2400" b="1" dirty="0">
              <a:solidFill>
                <a:schemeClr val="bg1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chemeClr val="bg1"/>
                </a:solidFill>
              </a:rPr>
              <a:t>       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網路成</a:t>
            </a:r>
            <a:r>
              <a:rPr kumimoji="0" lang="zh-TW" altLang="zh-TW" sz="2000" b="1" dirty="0" smtClean="0">
                <a:solidFill>
                  <a:schemeClr val="bg1"/>
                </a:solidFill>
              </a:rPr>
              <a:t>癮</a:t>
            </a:r>
            <a:r>
              <a:rPr kumimoji="0" lang="zh-TW" altLang="zh-TW" sz="2000" b="1" dirty="0">
                <a:solidFill>
                  <a:schemeClr val="bg1"/>
                </a:solidFill>
              </a:rPr>
              <a:t>就像吸食</a:t>
            </a:r>
            <a:r>
              <a:rPr kumimoji="0" lang="zh-TW" altLang="zh-TW" sz="2000" b="1" dirty="0">
                <a:solidFill>
                  <a:srgbClr val="FFFF00"/>
                </a:solidFill>
              </a:rPr>
              <a:t>網路鴉片</a:t>
            </a:r>
            <a:r>
              <a:rPr kumimoji="0" lang="zh-TW" altLang="zh-TW" sz="2000" b="1" dirty="0">
                <a:solidFill>
                  <a:schemeClr val="bg1"/>
                </a:solidFill>
              </a:rPr>
              <a:t>般，已經不容許再觀望了</a:t>
            </a:r>
            <a:r>
              <a:rPr kumimoji="0" lang="zh-TW" altLang="en-US" sz="2000" b="1" dirty="0">
                <a:solidFill>
                  <a:schemeClr val="bg1"/>
                </a:solidFill>
              </a:rPr>
              <a:t> </a:t>
            </a:r>
            <a:endParaRPr kumimoji="0" lang="en-US" altLang="zh-TW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5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00050"/>
            <a:ext cx="9144000" cy="5762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b="1" dirty="0">
                <a:solidFill>
                  <a:schemeClr val="accent1"/>
                </a:solidFill>
              </a:rPr>
              <a:t>聰明上網不迷「網」</a:t>
            </a:r>
          </a:p>
        </p:txBody>
      </p:sp>
      <p:sp>
        <p:nvSpPr>
          <p:cNvPr id="16387" name="Text Placeholder 13"/>
          <p:cNvSpPr txBox="1">
            <a:spLocks/>
          </p:cNvSpPr>
          <p:nvPr/>
        </p:nvSpPr>
        <p:spPr bwMode="auto">
          <a:xfrm>
            <a:off x="4897438" y="1635919"/>
            <a:ext cx="38750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latinLnBrk="1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 b="1" dirty="0">
                <a:solidFill>
                  <a:schemeClr val="bg1"/>
                </a:solidFill>
                <a:cs typeface="Arial" charset="0"/>
              </a:rPr>
              <a:t>真實告白，患者分享</a:t>
            </a:r>
            <a:endParaRPr kumimoji="0" lang="en-US" altLang="zh-TW" sz="3200" b="1" dirty="0">
              <a:solidFill>
                <a:schemeClr val="bg1"/>
              </a:solidFill>
              <a:cs typeface="Arial" charset="0"/>
            </a:endParaRPr>
          </a:p>
          <a:p>
            <a:pPr latinLnBrk="1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3200" b="1" dirty="0">
                <a:solidFill>
                  <a:schemeClr val="bg1"/>
                </a:solidFill>
                <a:cs typeface="Arial" charset="0"/>
              </a:rPr>
              <a:t>患者匿名</a:t>
            </a:r>
            <a:r>
              <a:rPr kumimoji="0" lang="en-US" altLang="zh-TW" sz="3200" b="1" dirty="0">
                <a:solidFill>
                  <a:schemeClr val="bg1"/>
                </a:solidFill>
                <a:cs typeface="Arial" charset="0"/>
              </a:rPr>
              <a:t>:</a:t>
            </a:r>
            <a:r>
              <a:rPr kumimoji="0" lang="zh-TW" altLang="en-US" sz="3200" b="1" dirty="0" smtClean="0">
                <a:solidFill>
                  <a:schemeClr val="bg1"/>
                </a:solidFill>
                <a:cs typeface="Arial" charset="0"/>
              </a:rPr>
              <a:t>小可</a:t>
            </a:r>
            <a:endParaRPr kumimoji="0" lang="en-US" altLang="ko-KR" sz="3200" b="1" dirty="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4500563" y="3435846"/>
            <a:ext cx="45069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zh-TW" altLang="zh-TW" sz="1600" b="1" dirty="0"/>
              <a:t> </a:t>
            </a:r>
            <a:r>
              <a:rPr kumimoji="0" lang="zh-TW" altLang="en-US" sz="1600" b="1" dirty="0"/>
              <a:t>  </a:t>
            </a:r>
            <a:r>
              <a:rPr kumimoji="0" lang="zh-TW" altLang="zh-TW" sz="1600" b="1" dirty="0"/>
              <a:t>很多患者</a:t>
            </a:r>
            <a:r>
              <a:rPr kumimoji="0" lang="zh-TW" altLang="en-US" sz="1600" b="1" dirty="0"/>
              <a:t>本身</a:t>
            </a:r>
            <a:r>
              <a:rPr kumimoji="0" lang="zh-TW" altLang="zh-TW" sz="1600" b="1" dirty="0"/>
              <a:t>或</a:t>
            </a:r>
            <a:r>
              <a:rPr kumimoji="0" lang="zh-TW" altLang="en-US" sz="1600" b="1" dirty="0"/>
              <a:t>其</a:t>
            </a:r>
            <a:r>
              <a:rPr kumimoji="0" lang="zh-TW" altLang="zh-TW" sz="1600" b="1" dirty="0"/>
              <a:t>家人分享心路歷程</a:t>
            </a:r>
            <a:r>
              <a:rPr kumimoji="0" lang="zh-TW" altLang="en-US" sz="1600" b="1" dirty="0"/>
              <a:t>時</a:t>
            </a:r>
            <a:r>
              <a:rPr kumimoji="0" lang="zh-TW" altLang="zh-TW" sz="1600" b="1" dirty="0"/>
              <a:t>，他們訴說的情節，如果拿掉手機、網路、電玩等關鍵字，真的以為是在陳述一樁戒斷毒癮的故事，數位</a:t>
            </a:r>
            <a:r>
              <a:rPr kumimoji="0" lang="zh-TW" altLang="zh-TW" sz="1600" b="1"/>
              <a:t>成癮</a:t>
            </a:r>
            <a:r>
              <a:rPr kumimoji="0" lang="zh-TW" altLang="zh-TW" sz="1600" b="1" smtClean="0"/>
              <a:t>，</a:t>
            </a:r>
            <a:r>
              <a:rPr kumimoji="0" lang="zh-TW" altLang="en-US" sz="1600" b="1" smtClean="0"/>
              <a:t>孩子</a:t>
            </a:r>
            <a:r>
              <a:rPr kumimoji="0" lang="zh-TW" altLang="zh-TW" sz="1600" b="1" smtClean="0"/>
              <a:t>真的</a:t>
            </a:r>
            <a:r>
              <a:rPr kumimoji="0" lang="zh-TW" altLang="zh-TW" sz="1600" b="1" dirty="0"/>
              <a:t>是</a:t>
            </a:r>
            <a:r>
              <a:rPr kumimoji="0" lang="zh-TW" altLang="zh-TW" sz="1600" b="1" dirty="0" smtClean="0"/>
              <a:t>病</a:t>
            </a:r>
            <a:r>
              <a:rPr kumimoji="0" lang="zh-TW" altLang="en-US" sz="1600" b="1" dirty="0" smtClean="0"/>
              <a:t>了 </a:t>
            </a:r>
            <a:r>
              <a:rPr kumimoji="0" lang="en-US" altLang="zh-TW" sz="1600" b="1" dirty="0"/>
              <a:t>-</a:t>
            </a:r>
            <a:r>
              <a:rPr kumimoji="0" lang="zh-TW" altLang="en-US" sz="1600" b="1" dirty="0"/>
              <a:t> 今周刊採訪</a:t>
            </a:r>
            <a:endParaRPr kumimoji="0" lang="zh-TW" altLang="zh-TW" sz="1600" b="1" dirty="0"/>
          </a:p>
        </p:txBody>
      </p:sp>
      <p:pic>
        <p:nvPicPr>
          <p:cNvPr id="17" name="圖片版面配置區 16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3"/>
          <a:srcRect l="23500" t="11227" r="24234" b="8207"/>
          <a:stretch/>
        </p:blipFill>
        <p:spPr>
          <a:xfrm>
            <a:off x="755651" y="1347788"/>
            <a:ext cx="3490913" cy="2308622"/>
          </a:xfrm>
        </p:spPr>
      </p:pic>
    </p:spTree>
    <p:extLst>
      <p:ext uri="{BB962C8B-B14F-4D97-AF65-F5344CB8AC3E}">
        <p14:creationId xmlns:p14="http://schemas.microsoft.com/office/powerpoint/2010/main" val="215699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1451</Words>
  <Application>Microsoft Macintosh PowerPoint</Application>
  <PresentationFormat>如螢幕大小 (16:9)</PresentationFormat>
  <Paragraphs>210</Paragraphs>
  <Slides>31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31</vt:i4>
      </vt:variant>
    </vt:vector>
  </HeadingPairs>
  <TitlesOfParts>
    <vt:vector size="34" baseType="lpstr"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注意力不足(ADHD)症狀評估表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子禎 劉</cp:lastModifiedBy>
  <cp:revision>171</cp:revision>
  <dcterms:created xsi:type="dcterms:W3CDTF">2016-12-05T23:26:54Z</dcterms:created>
  <dcterms:modified xsi:type="dcterms:W3CDTF">2020-05-01T07:51:15Z</dcterms:modified>
</cp:coreProperties>
</file>