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0" r:id="rId4"/>
  </p:sldMasterIdLst>
  <p:notesMasterIdLst>
    <p:notesMasterId r:id="rId26"/>
  </p:notesMasterIdLst>
  <p:handoutMasterIdLst>
    <p:handoutMasterId r:id="rId27"/>
  </p:handoutMasterIdLst>
  <p:sldIdLst>
    <p:sldId id="256" r:id="rId5"/>
    <p:sldId id="277" r:id="rId6"/>
    <p:sldId id="257" r:id="rId7"/>
    <p:sldId id="288" r:id="rId8"/>
    <p:sldId id="289" r:id="rId9"/>
    <p:sldId id="290" r:id="rId10"/>
    <p:sldId id="293" r:id="rId11"/>
    <p:sldId id="258" r:id="rId12"/>
    <p:sldId id="260" r:id="rId13"/>
    <p:sldId id="276" r:id="rId14"/>
    <p:sldId id="279" r:id="rId15"/>
    <p:sldId id="282" r:id="rId16"/>
    <p:sldId id="283" r:id="rId17"/>
    <p:sldId id="265" r:id="rId18"/>
    <p:sldId id="292" r:id="rId19"/>
    <p:sldId id="267" r:id="rId20"/>
    <p:sldId id="266" r:id="rId21"/>
    <p:sldId id="268" r:id="rId22"/>
    <p:sldId id="273" r:id="rId23"/>
    <p:sldId id="274" r:id="rId24"/>
    <p:sldId id="275" r:id="rId25"/>
  </p:sldIdLst>
  <p:sldSz cx="9144000" cy="6858000" type="screen4x3"/>
  <p:notesSz cx="6805613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26A"/>
    <a:srgbClr val="F73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>
      <p:cViewPr>
        <p:scale>
          <a:sx n="96" d="100"/>
          <a:sy n="96" d="100"/>
        </p:scale>
        <p:origin x="1070" y="-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327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060D1D-5B50-4DA7-A52F-A58763B5554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FBC48F3-78CF-400E-A3AF-5964C5D19184}">
      <dgm:prSet phldrT="[文字]"/>
      <dgm:spPr/>
      <dgm:t>
        <a:bodyPr/>
        <a:lstStyle/>
        <a:p>
          <a:r>
            <a:rPr lang="zh-TW" altLang="en-US" dirty="0"/>
            <a:t>若影像已被散布，可協助要求網路業者移除違法內容</a:t>
          </a:r>
        </a:p>
      </dgm:t>
    </dgm:pt>
    <dgm:pt modelId="{B00FBAF8-EEAE-4FFC-B6C0-1245A817BE40}" type="parTrans" cxnId="{0E6E5335-D5D1-4468-83F3-E31CD8F672AB}">
      <dgm:prSet/>
      <dgm:spPr/>
      <dgm:t>
        <a:bodyPr/>
        <a:lstStyle/>
        <a:p>
          <a:endParaRPr lang="zh-TW" altLang="en-US"/>
        </a:p>
      </dgm:t>
    </dgm:pt>
    <dgm:pt modelId="{142E2644-3016-44DA-B08A-6907F96C2B18}" type="sibTrans" cxnId="{0E6E5335-D5D1-4468-83F3-E31CD8F672AB}">
      <dgm:prSet/>
      <dgm:spPr/>
      <dgm:t>
        <a:bodyPr/>
        <a:lstStyle/>
        <a:p>
          <a:endParaRPr lang="zh-TW" altLang="en-US"/>
        </a:p>
      </dgm:t>
    </dgm:pt>
    <dgm:pt modelId="{BCDA9C2E-2D32-4E18-BC8D-C4D21AB5C2AF}">
      <dgm:prSet phldrT="[文字]"/>
      <dgm:spPr/>
      <dgm:t>
        <a:bodyPr/>
        <a:lstStyle/>
        <a:p>
          <a:r>
            <a:rPr lang="zh-TW" altLang="en-US" dirty="0"/>
            <a:t>若影像已被散布，台灣展翅協會</a:t>
          </a:r>
          <a:r>
            <a:rPr lang="en-US" altLang="en-US" dirty="0"/>
            <a:t>web547 </a:t>
          </a:r>
          <a:r>
            <a:rPr lang="zh-TW" altLang="en-US" dirty="0"/>
            <a:t>網路檢舉熱，可協助要求網路業者移除違法內容</a:t>
          </a:r>
        </a:p>
      </dgm:t>
    </dgm:pt>
    <dgm:pt modelId="{97D129BD-748E-4B2B-BF57-1CC8C6EF4CE3}" type="parTrans" cxnId="{EA7E43D6-1E94-4F3B-994C-F5B0AC99BAEB}">
      <dgm:prSet/>
      <dgm:spPr/>
      <dgm:t>
        <a:bodyPr/>
        <a:lstStyle/>
        <a:p>
          <a:endParaRPr lang="zh-TW" altLang="en-US"/>
        </a:p>
      </dgm:t>
    </dgm:pt>
    <dgm:pt modelId="{26E78884-25F1-4161-B520-DE2BE5FE0B5F}" type="sibTrans" cxnId="{EA7E43D6-1E94-4F3B-994C-F5B0AC99BAEB}">
      <dgm:prSet/>
      <dgm:spPr/>
      <dgm:t>
        <a:bodyPr/>
        <a:lstStyle/>
        <a:p>
          <a:endParaRPr lang="zh-TW" altLang="en-US"/>
        </a:p>
      </dgm:t>
    </dgm:pt>
    <dgm:pt modelId="{071F746C-24D5-46CF-8EAB-80EA2C26C2E9}">
      <dgm:prSet phldrT="[文字]"/>
      <dgm:spPr/>
      <dgm:t>
        <a:bodyPr/>
        <a:lstStyle/>
        <a:p>
          <a:r>
            <a:rPr lang="zh-TW" altLang="en-US" dirty="0"/>
            <a:t>協助兒少做好</a:t>
          </a:r>
          <a:r>
            <a:rPr lang="en-US" altLang="zh-TW" dirty="0"/>
            <a:t>3C</a:t>
          </a:r>
          <a:r>
            <a:rPr lang="zh-TW" altLang="en-US" dirty="0"/>
            <a:t>時間管理，聰明過濾網路不當內容</a:t>
          </a:r>
        </a:p>
      </dgm:t>
    </dgm:pt>
    <dgm:pt modelId="{8382A9B3-86ED-4923-A68C-C62FF3A55BD6}" type="sibTrans" cxnId="{E6158530-E91A-40BC-BCE7-E020DB8A1005}">
      <dgm:prSet/>
      <dgm:spPr/>
      <dgm:t>
        <a:bodyPr/>
        <a:lstStyle/>
        <a:p>
          <a:endParaRPr lang="zh-TW" altLang="en-US"/>
        </a:p>
      </dgm:t>
    </dgm:pt>
    <dgm:pt modelId="{D0CFC007-59BD-4E0E-A2E4-176AC3E7AB54}" type="parTrans" cxnId="{E6158530-E91A-40BC-BCE7-E020DB8A1005}">
      <dgm:prSet/>
      <dgm:spPr/>
      <dgm:t>
        <a:bodyPr/>
        <a:lstStyle/>
        <a:p>
          <a:endParaRPr lang="zh-TW" altLang="en-US"/>
        </a:p>
      </dgm:t>
    </dgm:pt>
    <dgm:pt modelId="{55FC9BE7-E3B3-4CC2-8923-DB51A54B3A13}" type="pres">
      <dgm:prSet presAssocID="{AC060D1D-5B50-4DA7-A52F-A58763B5554F}" presName="Name0" presStyleCnt="0">
        <dgm:presLayoutVars>
          <dgm:dir/>
          <dgm:resizeHandles val="exact"/>
        </dgm:presLayoutVars>
      </dgm:prSet>
      <dgm:spPr/>
    </dgm:pt>
    <dgm:pt modelId="{D2B3EC86-F130-48F9-B1DB-1C9212CB0B57}" type="pres">
      <dgm:prSet presAssocID="{071F746C-24D5-46CF-8EAB-80EA2C26C2E9}" presName="compNode" presStyleCnt="0"/>
      <dgm:spPr/>
    </dgm:pt>
    <dgm:pt modelId="{5B4E4BDE-58EA-4B8C-B0A3-32BFD0F0A655}" type="pres">
      <dgm:prSet presAssocID="{071F746C-24D5-46CF-8EAB-80EA2C26C2E9}" presName="pictRect" presStyleLbl="node1" presStyleIdx="0" presStyleCnt="3" custLinFactNeighborX="461" custLinFactNeighborY="-72892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50" r="1150"/>
          </a:stretch>
        </a:blipFill>
      </dgm:spPr>
    </dgm:pt>
    <dgm:pt modelId="{55743981-C19C-498D-AB5B-8F8EF5CE5D39}" type="pres">
      <dgm:prSet presAssocID="{071F746C-24D5-46CF-8EAB-80EA2C26C2E9}" presName="textRect" presStyleLbl="revTx" presStyleIdx="0" presStyleCnt="3" custLinFactY="-54464" custLinFactNeighborX="392" custLinFactNeighborY="-100000">
        <dgm:presLayoutVars>
          <dgm:bulletEnabled val="1"/>
        </dgm:presLayoutVars>
      </dgm:prSet>
      <dgm:spPr/>
    </dgm:pt>
    <dgm:pt modelId="{DDEFB332-13AA-40B1-AF19-A32C5D6CD89E}" type="pres">
      <dgm:prSet presAssocID="{8382A9B3-86ED-4923-A68C-C62FF3A55BD6}" presName="sibTrans" presStyleLbl="sibTrans2D1" presStyleIdx="0" presStyleCnt="0"/>
      <dgm:spPr/>
    </dgm:pt>
    <dgm:pt modelId="{119D417A-EAC3-491D-9A55-1C62EA4A4847}" type="pres">
      <dgm:prSet presAssocID="{FFBC48F3-78CF-400E-A3AF-5964C5D19184}" presName="compNode" presStyleCnt="0"/>
      <dgm:spPr/>
    </dgm:pt>
    <dgm:pt modelId="{5635958D-8D67-4302-9015-0378AC6A62CD}" type="pres">
      <dgm:prSet presAssocID="{FFBC48F3-78CF-400E-A3AF-5964C5D19184}" presName="pictRect" presStyleLbl="node1" presStyleIdx="1" presStyleCnt="3" custLinFactNeighborX="-5328" custLinFactNeighborY="-7289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50" r="1150"/>
          </a:stretch>
        </a:blipFill>
      </dgm:spPr>
    </dgm:pt>
    <dgm:pt modelId="{11D3BD17-984A-4B41-B52A-9F2459280D5E}" type="pres">
      <dgm:prSet presAssocID="{FFBC48F3-78CF-400E-A3AF-5964C5D19184}" presName="textRect" presStyleLbl="revTx" presStyleIdx="1" presStyleCnt="3" custLinFactY="-54464" custLinFactNeighborX="-8519" custLinFactNeighborY="-100000">
        <dgm:presLayoutVars>
          <dgm:bulletEnabled val="1"/>
        </dgm:presLayoutVars>
      </dgm:prSet>
      <dgm:spPr/>
    </dgm:pt>
    <dgm:pt modelId="{09326405-ABC4-4D03-BF4C-A014FCEC7125}" type="pres">
      <dgm:prSet presAssocID="{142E2644-3016-44DA-B08A-6907F96C2B18}" presName="sibTrans" presStyleLbl="sibTrans2D1" presStyleIdx="0" presStyleCnt="0"/>
      <dgm:spPr/>
    </dgm:pt>
    <dgm:pt modelId="{581DFC5C-40E8-444F-AE5E-6E0B32ECB38E}" type="pres">
      <dgm:prSet presAssocID="{BCDA9C2E-2D32-4E18-BC8D-C4D21AB5C2AF}" presName="compNode" presStyleCnt="0"/>
      <dgm:spPr/>
    </dgm:pt>
    <dgm:pt modelId="{90B20EBB-E36B-4058-9C5A-8F64ED5F7B73}" type="pres">
      <dgm:prSet presAssocID="{BCDA9C2E-2D32-4E18-BC8D-C4D21AB5C2AF}" presName="pictRect" presStyleLbl="node1" presStyleIdx="2" presStyleCnt="3" custLinFactNeighborX="-8950" custLinFactNeighborY="-72892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50" r="1150"/>
          </a:stretch>
        </a:blipFill>
      </dgm:spPr>
    </dgm:pt>
    <dgm:pt modelId="{18648599-42C8-4B4A-ACB9-8BB15636D0BA}" type="pres">
      <dgm:prSet presAssocID="{BCDA9C2E-2D32-4E18-BC8D-C4D21AB5C2AF}" presName="textRect" presStyleLbl="revTx" presStyleIdx="2" presStyleCnt="3" custLinFactY="-66273" custLinFactNeighborX="-10626" custLinFactNeighborY="-100000">
        <dgm:presLayoutVars>
          <dgm:bulletEnabled val="1"/>
        </dgm:presLayoutVars>
      </dgm:prSet>
      <dgm:spPr/>
    </dgm:pt>
  </dgm:ptLst>
  <dgm:cxnLst>
    <dgm:cxn modelId="{E6158530-E91A-40BC-BCE7-E020DB8A1005}" srcId="{AC060D1D-5B50-4DA7-A52F-A58763B5554F}" destId="{071F746C-24D5-46CF-8EAB-80EA2C26C2E9}" srcOrd="0" destOrd="0" parTransId="{D0CFC007-59BD-4E0E-A2E4-176AC3E7AB54}" sibTransId="{8382A9B3-86ED-4923-A68C-C62FF3A55BD6}"/>
    <dgm:cxn modelId="{0E6E5335-D5D1-4468-83F3-E31CD8F672AB}" srcId="{AC060D1D-5B50-4DA7-A52F-A58763B5554F}" destId="{FFBC48F3-78CF-400E-A3AF-5964C5D19184}" srcOrd="1" destOrd="0" parTransId="{B00FBAF8-EEAE-4FFC-B6C0-1245A817BE40}" sibTransId="{142E2644-3016-44DA-B08A-6907F96C2B18}"/>
    <dgm:cxn modelId="{2CD31962-81D1-4C45-B8E4-2ECED290AE2A}" type="presOf" srcId="{FFBC48F3-78CF-400E-A3AF-5964C5D19184}" destId="{11D3BD17-984A-4B41-B52A-9F2459280D5E}" srcOrd="0" destOrd="0" presId="urn:microsoft.com/office/officeart/2005/8/layout/pList1"/>
    <dgm:cxn modelId="{DC3CCF42-BC43-45A1-9709-2F9128F1067F}" type="presOf" srcId="{AC060D1D-5B50-4DA7-A52F-A58763B5554F}" destId="{55FC9BE7-E3B3-4CC2-8923-DB51A54B3A13}" srcOrd="0" destOrd="0" presId="urn:microsoft.com/office/officeart/2005/8/layout/pList1"/>
    <dgm:cxn modelId="{E14A6546-6D01-41AE-8EB0-0BAA860C069A}" type="presOf" srcId="{071F746C-24D5-46CF-8EAB-80EA2C26C2E9}" destId="{55743981-C19C-498D-AB5B-8F8EF5CE5D39}" srcOrd="0" destOrd="0" presId="urn:microsoft.com/office/officeart/2005/8/layout/pList1"/>
    <dgm:cxn modelId="{E10B0C4F-08E4-40CB-A95E-52C76C0EEE50}" type="presOf" srcId="{BCDA9C2E-2D32-4E18-BC8D-C4D21AB5C2AF}" destId="{18648599-42C8-4B4A-ACB9-8BB15636D0BA}" srcOrd="0" destOrd="0" presId="urn:microsoft.com/office/officeart/2005/8/layout/pList1"/>
    <dgm:cxn modelId="{2840B4B7-2B75-49DF-8F50-8E711A983BAC}" type="presOf" srcId="{8382A9B3-86ED-4923-A68C-C62FF3A55BD6}" destId="{DDEFB332-13AA-40B1-AF19-A32C5D6CD89E}" srcOrd="0" destOrd="0" presId="urn:microsoft.com/office/officeart/2005/8/layout/pList1"/>
    <dgm:cxn modelId="{EA7E43D6-1E94-4F3B-994C-F5B0AC99BAEB}" srcId="{AC060D1D-5B50-4DA7-A52F-A58763B5554F}" destId="{BCDA9C2E-2D32-4E18-BC8D-C4D21AB5C2AF}" srcOrd="2" destOrd="0" parTransId="{97D129BD-748E-4B2B-BF57-1CC8C6EF4CE3}" sibTransId="{26E78884-25F1-4161-B520-DE2BE5FE0B5F}"/>
    <dgm:cxn modelId="{BB515AF3-7B82-4545-B8E9-D169DA43B987}" type="presOf" srcId="{142E2644-3016-44DA-B08A-6907F96C2B18}" destId="{09326405-ABC4-4D03-BF4C-A014FCEC7125}" srcOrd="0" destOrd="0" presId="urn:microsoft.com/office/officeart/2005/8/layout/pList1"/>
    <dgm:cxn modelId="{94EAA144-CDB0-46EE-85D9-E2F509962D41}" type="presParOf" srcId="{55FC9BE7-E3B3-4CC2-8923-DB51A54B3A13}" destId="{D2B3EC86-F130-48F9-B1DB-1C9212CB0B57}" srcOrd="0" destOrd="0" presId="urn:microsoft.com/office/officeart/2005/8/layout/pList1"/>
    <dgm:cxn modelId="{26183264-9F67-41E9-8746-22B167204096}" type="presParOf" srcId="{D2B3EC86-F130-48F9-B1DB-1C9212CB0B57}" destId="{5B4E4BDE-58EA-4B8C-B0A3-32BFD0F0A655}" srcOrd="0" destOrd="0" presId="urn:microsoft.com/office/officeart/2005/8/layout/pList1"/>
    <dgm:cxn modelId="{99617E5C-23CD-4172-BE88-762C4089600F}" type="presParOf" srcId="{D2B3EC86-F130-48F9-B1DB-1C9212CB0B57}" destId="{55743981-C19C-498D-AB5B-8F8EF5CE5D39}" srcOrd="1" destOrd="0" presId="urn:microsoft.com/office/officeart/2005/8/layout/pList1"/>
    <dgm:cxn modelId="{42477789-D06B-45C4-B7CB-F76D0FAED099}" type="presParOf" srcId="{55FC9BE7-E3B3-4CC2-8923-DB51A54B3A13}" destId="{DDEFB332-13AA-40B1-AF19-A32C5D6CD89E}" srcOrd="1" destOrd="0" presId="urn:microsoft.com/office/officeart/2005/8/layout/pList1"/>
    <dgm:cxn modelId="{736A7283-24A3-4FD4-BCA4-EAA5042879AA}" type="presParOf" srcId="{55FC9BE7-E3B3-4CC2-8923-DB51A54B3A13}" destId="{119D417A-EAC3-491D-9A55-1C62EA4A4847}" srcOrd="2" destOrd="0" presId="urn:microsoft.com/office/officeart/2005/8/layout/pList1"/>
    <dgm:cxn modelId="{3CA20672-1D9D-42FD-9058-44DF40808763}" type="presParOf" srcId="{119D417A-EAC3-491D-9A55-1C62EA4A4847}" destId="{5635958D-8D67-4302-9015-0378AC6A62CD}" srcOrd="0" destOrd="0" presId="urn:microsoft.com/office/officeart/2005/8/layout/pList1"/>
    <dgm:cxn modelId="{E4BB76E3-7929-4EEB-9D25-11EF2E628153}" type="presParOf" srcId="{119D417A-EAC3-491D-9A55-1C62EA4A4847}" destId="{11D3BD17-984A-4B41-B52A-9F2459280D5E}" srcOrd="1" destOrd="0" presId="urn:microsoft.com/office/officeart/2005/8/layout/pList1"/>
    <dgm:cxn modelId="{58353C07-8668-4F8D-85A5-7C3642269EAF}" type="presParOf" srcId="{55FC9BE7-E3B3-4CC2-8923-DB51A54B3A13}" destId="{09326405-ABC4-4D03-BF4C-A014FCEC7125}" srcOrd="3" destOrd="0" presId="urn:microsoft.com/office/officeart/2005/8/layout/pList1"/>
    <dgm:cxn modelId="{8148259E-C7CE-4954-9B81-684E5CF99DC6}" type="presParOf" srcId="{55FC9BE7-E3B3-4CC2-8923-DB51A54B3A13}" destId="{581DFC5C-40E8-444F-AE5E-6E0B32ECB38E}" srcOrd="4" destOrd="0" presId="urn:microsoft.com/office/officeart/2005/8/layout/pList1"/>
    <dgm:cxn modelId="{E836D9F9-A528-4E2E-B140-2D00D1CE401F}" type="presParOf" srcId="{581DFC5C-40E8-444F-AE5E-6E0B32ECB38E}" destId="{90B20EBB-E36B-4058-9C5A-8F64ED5F7B73}" srcOrd="0" destOrd="0" presId="urn:microsoft.com/office/officeart/2005/8/layout/pList1"/>
    <dgm:cxn modelId="{4DE2EB00-A796-4F72-8ABD-7D863196463D}" type="presParOf" srcId="{581DFC5C-40E8-444F-AE5E-6E0B32ECB38E}" destId="{18648599-42C8-4B4A-ACB9-8BB15636D0B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E4BDE-58EA-4B8C-B0A3-32BFD0F0A655}">
      <dsp:nvSpPr>
        <dsp:cNvPr id="0" name=""/>
        <dsp:cNvSpPr/>
      </dsp:nvSpPr>
      <dsp:spPr>
        <a:xfrm>
          <a:off x="11825" y="126739"/>
          <a:ext cx="2256696" cy="1554864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50" r="11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43981-C19C-498D-AB5B-8F8EF5CE5D39}">
      <dsp:nvSpPr>
        <dsp:cNvPr id="0" name=""/>
        <dsp:cNvSpPr/>
      </dsp:nvSpPr>
      <dsp:spPr>
        <a:xfrm>
          <a:off x="10268" y="1521748"/>
          <a:ext cx="2256696" cy="83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/>
            <a:t>協助兒少做好</a:t>
          </a:r>
          <a:r>
            <a:rPr lang="en-US" altLang="zh-TW" sz="1200" kern="1200" dirty="0"/>
            <a:t>3C</a:t>
          </a:r>
          <a:r>
            <a:rPr lang="zh-TW" altLang="en-US" sz="1200" kern="1200" dirty="0"/>
            <a:t>時間管理，聰明過濾網路不當內容</a:t>
          </a:r>
        </a:p>
      </dsp:txBody>
      <dsp:txXfrm>
        <a:off x="10268" y="1521748"/>
        <a:ext cx="2256696" cy="837234"/>
      </dsp:txXfrm>
    </dsp:sp>
    <dsp:sp modelId="{5635958D-8D67-4302-9015-0378AC6A62CD}">
      <dsp:nvSpPr>
        <dsp:cNvPr id="0" name=""/>
        <dsp:cNvSpPr/>
      </dsp:nvSpPr>
      <dsp:spPr>
        <a:xfrm>
          <a:off x="2363646" y="126739"/>
          <a:ext cx="2256696" cy="1554864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50" r="11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3BD17-984A-4B41-B52A-9F2459280D5E}">
      <dsp:nvSpPr>
        <dsp:cNvPr id="0" name=""/>
        <dsp:cNvSpPr/>
      </dsp:nvSpPr>
      <dsp:spPr>
        <a:xfrm>
          <a:off x="2291635" y="1521748"/>
          <a:ext cx="2256696" cy="83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/>
            <a:t>若影像已被散布，可協助要求網路業者移除違法內容</a:t>
          </a:r>
        </a:p>
      </dsp:txBody>
      <dsp:txXfrm>
        <a:off x="2291635" y="1521748"/>
        <a:ext cx="2256696" cy="837234"/>
      </dsp:txXfrm>
    </dsp:sp>
    <dsp:sp modelId="{90B20EBB-E36B-4058-9C5A-8F64ED5F7B73}">
      <dsp:nvSpPr>
        <dsp:cNvPr id="0" name=""/>
        <dsp:cNvSpPr/>
      </dsp:nvSpPr>
      <dsp:spPr>
        <a:xfrm>
          <a:off x="4764370" y="126739"/>
          <a:ext cx="2256696" cy="1554864"/>
        </a:xfrm>
        <a:prstGeom prst="round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50" r="11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48599-42C8-4B4A-ACB9-8BB15636D0BA}">
      <dsp:nvSpPr>
        <dsp:cNvPr id="0" name=""/>
        <dsp:cNvSpPr/>
      </dsp:nvSpPr>
      <dsp:spPr>
        <a:xfrm>
          <a:off x="4726548" y="1422879"/>
          <a:ext cx="2256696" cy="83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/>
            <a:t>若影像已被散布，台灣展翅協會</a:t>
          </a:r>
          <a:r>
            <a:rPr lang="en-US" altLang="en-US" sz="1200" kern="1200" dirty="0"/>
            <a:t>web547 </a:t>
          </a:r>
          <a:r>
            <a:rPr lang="zh-TW" altLang="en-US" sz="1200" kern="1200" dirty="0"/>
            <a:t>網路檢舉熱，可協助要求網路業者移除違法內容</a:t>
          </a:r>
        </a:p>
      </dsp:txBody>
      <dsp:txXfrm>
        <a:off x="4726548" y="1422879"/>
        <a:ext cx="2256696" cy="837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A55B3-A9C4-4202-9CA1-C0AE044C35C3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06A80-F49D-4C95-86FB-5ADD1CB0A13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375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EA1AF-E8A3-49E8-8B09-00A41E532F23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62" y="4721185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EE345-5A4F-40C9-8118-01643E33CB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73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318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838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137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643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292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450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268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3307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671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94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780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317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3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52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934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3416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8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6113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EE345-5A4F-40C9-8118-01643E33CBB9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563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0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47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7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39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9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52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5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90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64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83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6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45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14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40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8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88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08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20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93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16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84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5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03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7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90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77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86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20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77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3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1D24-66B9-498E-8D63-FBB151AF1A0B}" type="datetimeFigureOut">
              <a:rPr lang="zh-TW" altLang="en-US" smtClean="0"/>
              <a:pPr/>
              <a:t>2020/5/12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9EDBB-403B-40A9-9A3B-66F5CC6435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3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1D24-66B9-498E-8D63-FBB151AF1A0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9EDBB-403B-40A9-9A3B-66F5CC64357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1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6law.idv.tw/6law/law/&#21009;&#27861;.htm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9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&#24433;&#29255;/&#20154;&#21475;&#36009;&#36939;-&#26368;&#24460;&#19968;&#24373;&#30059;.avi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&#24433;&#29255;/&#35299;&#35598;&#20818;&#23569;&#24615;&#21085;&#21066;&#31934;&#31777;&#29256;.avi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324544" y="404664"/>
            <a:ext cx="7344816" cy="1656184"/>
          </a:xfrm>
        </p:spPr>
        <p:txBody>
          <a:bodyPr>
            <a:normAutofit/>
          </a:bodyPr>
          <a:lstStyle/>
          <a:p>
            <a:r>
              <a:rPr lang="zh-TW" altLang="en-US" sz="3400" b="1" dirty="0">
                <a:solidFill>
                  <a:srgbClr val="F731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苗栗縣政府</a:t>
            </a:r>
            <a:r>
              <a:rPr lang="en-US" altLang="zh-TW" sz="3400" b="1" dirty="0">
                <a:solidFill>
                  <a:srgbClr val="F731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400" b="1" dirty="0">
                <a:solidFill>
                  <a:srgbClr val="F731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br>
              <a:rPr lang="en-US" altLang="zh-TW" sz="3400" b="1" dirty="0">
                <a:solidFill>
                  <a:srgbClr val="F731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400" b="1" dirty="0">
                <a:solidFill>
                  <a:srgbClr val="F731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兒少性剝削暨人口販運校園宣導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11560" y="4941168"/>
            <a:ext cx="6944816" cy="1752600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主辦單位：苗栗縣政府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承辦單位：徐月蘭社福基金會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承辦社工：范桂鈴 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黃惠琳 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黃詩庭</a:t>
            </a:r>
          </a:p>
        </p:txBody>
      </p:sp>
      <p:pic>
        <p:nvPicPr>
          <p:cNvPr id="4" name="圖片 3" descr="CIS-101版-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8171" y="2006848"/>
            <a:ext cx="3773909" cy="26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val 2" descr="人物介紹-阿凱"/>
          <p:cNvSpPr>
            <a:spLocks noChangeArrowheads="1"/>
          </p:cNvSpPr>
          <p:nvPr/>
        </p:nvSpPr>
        <p:spPr bwMode="auto">
          <a:xfrm>
            <a:off x="539552" y="332656"/>
            <a:ext cx="1368152" cy="1368152"/>
          </a:xfrm>
          <a:prstGeom prst="ellipse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27" name="Oval 3" descr="人物介紹-宅男"/>
          <p:cNvSpPr>
            <a:spLocks noChangeArrowheads="1"/>
          </p:cNvSpPr>
          <p:nvPr/>
        </p:nvSpPr>
        <p:spPr bwMode="auto">
          <a:xfrm>
            <a:off x="539552" y="1988840"/>
            <a:ext cx="1368151" cy="1440160"/>
          </a:xfrm>
          <a:prstGeom prst="ellips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28" name="Oval 4" descr="人物介紹-標哥"/>
          <p:cNvSpPr>
            <a:spLocks noChangeArrowheads="1"/>
          </p:cNvSpPr>
          <p:nvPr/>
        </p:nvSpPr>
        <p:spPr bwMode="auto">
          <a:xfrm>
            <a:off x="611560" y="3501008"/>
            <a:ext cx="1296144" cy="1368152"/>
          </a:xfrm>
          <a:prstGeom prst="ellipse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29" name="Oval 5" descr="人物介紹-小波"/>
          <p:cNvSpPr>
            <a:spLocks noChangeArrowheads="1"/>
          </p:cNvSpPr>
          <p:nvPr/>
        </p:nvSpPr>
        <p:spPr bwMode="auto">
          <a:xfrm>
            <a:off x="611560" y="5085184"/>
            <a:ext cx="1368152" cy="1440160"/>
          </a:xfrm>
          <a:prstGeom prst="ellipse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411760" y="4005064"/>
            <a:ext cx="626469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zh-TW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與未滿十六歲之人為有對價之性交或猥褻行為者，依</a:t>
            </a:r>
            <a:r>
              <a:rPr lang="en-US" altLang="zh-TW" sz="1600" b="1" u="sng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hlinkClick r:id="rId8"/>
              </a:rPr>
              <a:t>刑法</a:t>
            </a:r>
            <a:r>
              <a:rPr lang="zh-TW" altLang="zh-TW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之規定處罰之。</a:t>
            </a:r>
            <a:r>
              <a:rPr lang="zh-TW" altLang="en-US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</a:p>
        </p:txBody>
      </p:sp>
      <p:sp>
        <p:nvSpPr>
          <p:cNvPr id="9" name="矩形 8"/>
          <p:cNvSpPr/>
          <p:nvPr/>
        </p:nvSpPr>
        <p:spPr>
          <a:xfrm>
            <a:off x="2411760" y="260648"/>
            <a:ext cx="6336704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引誘、容留、招募、媒介、協助或以他法，使兒童或少年為有對價之性交或猥褻行為者，處一年以上七年以下有期徒刑，得併科新臺幣三百萬元以下罰金。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意圖營利而犯前項之罪者，處三年以上十年以下有期徒刑，併科新臺幣五百萬元以下罰金。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媒介、交付、收受、運送、藏匿前二項被害人或使之隱避者，處一年以上七年以下有期徒刑，得併科新臺幣三百萬元以下罰金。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1979712" y="4077072"/>
            <a:ext cx="36004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1979712" y="836712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1979712" y="2564904"/>
            <a:ext cx="360040" cy="3600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2051720" y="5733256"/>
            <a:ext cx="360040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2411760" y="2276872"/>
            <a:ext cx="633670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/>
            <a:r>
              <a:rPr lang="zh-TW" altLang="en-US" sz="1400" dirty="0"/>
              <a:t>         </a:t>
            </a: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無正當理由持有前條第一項物品，第一次被查獲者，處新臺幣一萬元以上十萬元以下罰鍰，並得令其接受二小時以上十小時以下之輔導教育，其物品不問屬於持有人與否，沒入之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；</a:t>
            </a: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第二次以上被查獲者，處新臺幣二萬元以上二十萬元以下罰金。 </a:t>
            </a:r>
          </a:p>
        </p:txBody>
      </p:sp>
      <p:sp>
        <p:nvSpPr>
          <p:cNvPr id="18" name="矩形 17"/>
          <p:cNvSpPr/>
          <p:nvPr/>
        </p:nvSpPr>
        <p:spPr>
          <a:xfrm>
            <a:off x="2483768" y="5445224"/>
            <a:ext cx="619268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/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       依兒童及少年性剝削防制條例第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16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條：</a:t>
            </a: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兒童或少年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認有安置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之必要者</a:t>
            </a: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，應</a:t>
            </a:r>
            <a:r>
              <a:rPr lang="zh-TW" altLang="zh-TW" sz="1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裁定</a:t>
            </a: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安置於兒童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少年福利機構、寄養家庭或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中途學校或</a:t>
            </a: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其他適當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之</a:t>
            </a: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醫療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 sz="1600" b="1" dirty="0">
                <a:latin typeface="微軟正黑體" pitchFamily="34" charset="-120"/>
                <a:ea typeface="微軟正黑體" pitchFamily="34" charset="-120"/>
              </a:rPr>
              <a:t>教育機構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 。 </a:t>
            </a:r>
            <a:endParaRPr lang="zh-TW" altLang="zh-TW" sz="1400" dirty="0"/>
          </a:p>
        </p:txBody>
      </p:sp>
    </p:spTree>
    <p:extLst>
      <p:ext uri="{BB962C8B-B14F-4D97-AF65-F5344CB8AC3E}">
        <p14:creationId xmlns:p14="http://schemas.microsoft.com/office/powerpoint/2010/main" val="164450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32048"/>
            <a:ext cx="8229600" cy="11807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照片不只是照片</a:t>
            </a:r>
            <a:endParaRPr lang="en-US" altLang="zh-TW" sz="3500" b="1" dirty="0"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小心！不要成為犯罪者或受害者</a:t>
            </a:r>
            <a:endParaRPr lang="en-US" altLang="zh-TW" sz="3500" b="1" dirty="0"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 marL="0" indent="0" algn="ctr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 descr="復仇式色情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4" y="1493811"/>
            <a:ext cx="8352930" cy="5103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539552" y="6309320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資料來源：婦女救援基金會</a:t>
            </a:r>
            <a:r>
              <a:rPr lang="en-US" altLang="zh-TW" sz="1200" dirty="0"/>
              <a:t>~</a:t>
            </a:r>
            <a:r>
              <a:rPr lang="zh-TW" altLang="en-US" sz="1200" dirty="0"/>
              <a:t>裸照外流不是你的錯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716CF7CB-183B-474B-AD7C-61FC3AB4475B}"/>
              </a:ext>
            </a:extLst>
          </p:cNvPr>
          <p:cNvCxnSpPr/>
          <p:nvPr/>
        </p:nvCxnSpPr>
        <p:spPr>
          <a:xfrm>
            <a:off x="3059832" y="2060848"/>
            <a:ext cx="7920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E3F9701-CA6C-45BB-90CB-70580CA18ABA}"/>
              </a:ext>
            </a:extLst>
          </p:cNvPr>
          <p:cNvCxnSpPr>
            <a:cxnSpLocks/>
          </p:cNvCxnSpPr>
          <p:nvPr/>
        </p:nvCxnSpPr>
        <p:spPr>
          <a:xfrm>
            <a:off x="5868144" y="2348880"/>
            <a:ext cx="15121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4391B40-4E6E-4513-88F5-97AD5E59B78F}"/>
              </a:ext>
            </a:extLst>
          </p:cNvPr>
          <p:cNvCxnSpPr>
            <a:cxnSpLocks/>
          </p:cNvCxnSpPr>
          <p:nvPr/>
        </p:nvCxnSpPr>
        <p:spPr>
          <a:xfrm>
            <a:off x="2771800" y="2636912"/>
            <a:ext cx="47525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92C1C3F-B11B-4C9F-9A42-2D70B009757F}"/>
              </a:ext>
            </a:extLst>
          </p:cNvPr>
          <p:cNvCxnSpPr>
            <a:cxnSpLocks/>
          </p:cNvCxnSpPr>
          <p:nvPr/>
        </p:nvCxnSpPr>
        <p:spPr>
          <a:xfrm>
            <a:off x="2771800" y="2924944"/>
            <a:ext cx="34563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5F7A51E9-3833-462B-A06F-87C8117914A2}"/>
              </a:ext>
            </a:extLst>
          </p:cNvPr>
          <p:cNvCxnSpPr>
            <a:cxnSpLocks/>
          </p:cNvCxnSpPr>
          <p:nvPr/>
        </p:nvCxnSpPr>
        <p:spPr>
          <a:xfrm>
            <a:off x="3283128" y="3501008"/>
            <a:ext cx="41691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233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85402"/>
            <a:ext cx="8219256" cy="1066130"/>
          </a:xfrm>
        </p:spPr>
        <p:txBody>
          <a:bodyPr>
            <a:normAutofit/>
          </a:bodyPr>
          <a:lstStyle/>
          <a:p>
            <a:r>
              <a:rPr lang="zh-TW" altLang="en-US" sz="35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認識性私密影像的拍攝情境與取得手段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8" y="1048589"/>
            <a:ext cx="8623164" cy="547675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83568" y="648594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資料來源：婦女救援基金會</a:t>
            </a:r>
            <a:r>
              <a:rPr lang="en-US" altLang="zh-TW" sz="1200" dirty="0"/>
              <a:t>~</a:t>
            </a:r>
            <a:r>
              <a:rPr lang="zh-TW" altLang="en-US" sz="1200" dirty="0"/>
              <a:t>裸照外流不是你的錯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2AB17BB-35CD-45E1-93A6-206A64FEE106}"/>
              </a:ext>
            </a:extLst>
          </p:cNvPr>
          <p:cNvCxnSpPr>
            <a:cxnSpLocks/>
          </p:cNvCxnSpPr>
          <p:nvPr/>
        </p:nvCxnSpPr>
        <p:spPr>
          <a:xfrm>
            <a:off x="2555776" y="2492896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82AC749-89B7-4FBD-8804-C1E909D6B4A7}"/>
              </a:ext>
            </a:extLst>
          </p:cNvPr>
          <p:cNvCxnSpPr>
            <a:cxnSpLocks/>
          </p:cNvCxnSpPr>
          <p:nvPr/>
        </p:nvCxnSpPr>
        <p:spPr>
          <a:xfrm>
            <a:off x="2555776" y="2852936"/>
            <a:ext cx="8640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D8BFD62-41BA-4E08-9C7B-FD18FE6AD785}"/>
              </a:ext>
            </a:extLst>
          </p:cNvPr>
          <p:cNvCxnSpPr>
            <a:cxnSpLocks/>
          </p:cNvCxnSpPr>
          <p:nvPr/>
        </p:nvCxnSpPr>
        <p:spPr>
          <a:xfrm>
            <a:off x="2555776" y="3140968"/>
            <a:ext cx="8640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267291D2-520D-4007-9380-50F080F5E660}"/>
              </a:ext>
            </a:extLst>
          </p:cNvPr>
          <p:cNvCxnSpPr>
            <a:cxnSpLocks/>
          </p:cNvCxnSpPr>
          <p:nvPr/>
        </p:nvCxnSpPr>
        <p:spPr>
          <a:xfrm>
            <a:off x="2555776" y="3501008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1689EB1-EF79-412D-8908-ADFC196CC1D4}"/>
              </a:ext>
            </a:extLst>
          </p:cNvPr>
          <p:cNvCxnSpPr>
            <a:cxnSpLocks/>
          </p:cNvCxnSpPr>
          <p:nvPr/>
        </p:nvCxnSpPr>
        <p:spPr>
          <a:xfrm>
            <a:off x="2555776" y="5517232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03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899592" y="6381328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資料來源：婦女救援基金會</a:t>
            </a:r>
            <a:r>
              <a:rPr lang="en-US" altLang="zh-TW" sz="1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1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裸照外流不是你的錯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7504" y="277498"/>
            <a:ext cx="8712968" cy="178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照片不只是照片</a:t>
            </a:r>
            <a:br>
              <a:rPr lang="en-US" altLang="zh-TW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</a:br>
            <a:r>
              <a:rPr lang="zh-TW" altLang="en-US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小心！不要成為犯罪者或受害者</a:t>
            </a:r>
            <a:endParaRPr lang="en-US" altLang="zh-TW" sz="3500" b="1" dirty="0"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r>
              <a:rPr lang="zh-TW" altLang="en-US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你</a:t>
            </a:r>
            <a:r>
              <a:rPr lang="en-US" altLang="zh-TW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(</a:t>
            </a:r>
            <a:r>
              <a:rPr lang="zh-TW" altLang="en-US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妳</a:t>
            </a:r>
            <a:r>
              <a:rPr lang="en-US" altLang="zh-TW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)</a:t>
            </a:r>
            <a:r>
              <a:rPr lang="zh-TW" altLang="en-US" sz="35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可以怎麼做</a:t>
            </a:r>
            <a:endParaRPr lang="en-US" altLang="zh-TW" sz="3500" b="1" dirty="0"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</p:txBody>
      </p:sp>
      <p:pic>
        <p:nvPicPr>
          <p:cNvPr id="5" name="內容版面配置區 2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" y="2132856"/>
            <a:ext cx="9126447" cy="3227289"/>
          </a:xfrm>
        </p:spPr>
      </p:pic>
    </p:spTree>
    <p:extLst>
      <p:ext uri="{BB962C8B-B14F-4D97-AF65-F5344CB8AC3E}">
        <p14:creationId xmlns:p14="http://schemas.microsoft.com/office/powerpoint/2010/main" val="1248996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179512" y="6444044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資料來源：婦女救援基金會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裸照外流不是你的錯</a:t>
            </a:r>
          </a:p>
        </p:txBody>
      </p:sp>
      <p:sp>
        <p:nvSpPr>
          <p:cNvPr id="10" name="標題 1"/>
          <p:cNvSpPr txBox="1">
            <a:spLocks noGrp="1"/>
          </p:cNvSpPr>
          <p:nvPr>
            <p:ph type="title"/>
          </p:nvPr>
        </p:nvSpPr>
        <p:spPr>
          <a:xfrm>
            <a:off x="14808" y="202630"/>
            <a:ext cx="8229600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solidFill>
                  <a:schemeClr val="accent2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照片不只是照片</a:t>
            </a:r>
            <a:br>
              <a:rPr lang="en-US" altLang="zh-TW" sz="3200" b="1" dirty="0">
                <a:solidFill>
                  <a:schemeClr val="accent2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</a:br>
            <a:r>
              <a:rPr lang="zh-TW" altLang="en-US" sz="3200" b="1" dirty="0">
                <a:solidFill>
                  <a:schemeClr val="accent2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小心！不要成為犯罪者或受害者</a:t>
            </a:r>
            <a:endParaRPr lang="en-US" altLang="zh-TW" sz="3200" b="1" dirty="0">
              <a:solidFill>
                <a:schemeClr val="accent2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r>
              <a:rPr lang="zh-TW" altLang="en-US" sz="32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你</a:t>
            </a:r>
            <a:r>
              <a:rPr lang="en-US" altLang="zh-TW" sz="32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(</a:t>
            </a:r>
            <a:r>
              <a:rPr lang="zh-TW" altLang="en-US" sz="32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妳</a:t>
            </a:r>
            <a:r>
              <a:rPr lang="en-US" altLang="zh-TW" sz="32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)</a:t>
            </a:r>
            <a:r>
              <a:rPr lang="zh-TW" altLang="en-US" sz="32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可以怎麼做</a:t>
            </a:r>
            <a:r>
              <a:rPr lang="en-US" altLang="zh-TW" sz="32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~</a:t>
            </a:r>
            <a:r>
              <a:rPr lang="zh-TW" altLang="en-US" sz="3200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蒐證注意事項</a:t>
            </a:r>
            <a:endParaRPr lang="en-US" altLang="zh-TW" sz="3200" b="1" dirty="0"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395536" y="206084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sz="1000" b="1" dirty="0"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44917" y="1881659"/>
            <a:ext cx="5023427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您可嘗試將電話通話內容錄音存證</a:t>
            </a:r>
          </a:p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將呈現於手機或電腦上的恐嚇語言，透過螢幕截圖方式拍下存檔或列印存證</a:t>
            </a:r>
          </a:p>
        </p:txBody>
      </p:sp>
      <p:sp>
        <p:nvSpPr>
          <p:cNvPr id="17" name="向右箭號 16"/>
          <p:cNvSpPr/>
          <p:nvPr/>
        </p:nvSpPr>
        <p:spPr>
          <a:xfrm>
            <a:off x="2186081" y="220486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08011" y="1844824"/>
            <a:ext cx="1943708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altLang="zh-TW" sz="1600" b="1" dirty="0"/>
          </a:p>
          <a:p>
            <a:endParaRPr lang="en-US" altLang="zh-TW" sz="1600" b="1" dirty="0"/>
          </a:p>
          <a:p>
            <a:endParaRPr lang="en-US" altLang="zh-TW" sz="1600" b="1" dirty="0"/>
          </a:p>
          <a:p>
            <a:r>
              <a:rPr lang="zh-TW" altLang="en-US" sz="1600" b="1" dirty="0"/>
              <a:t>散布您的性私密影像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27784" y="3104054"/>
            <a:ext cx="5734620" cy="1938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張貼者的名稱（或在網路上所使用的匿名、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ID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　帳號等）</a:t>
            </a:r>
          </a:p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張貼時間</a:t>
            </a:r>
          </a:p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您被張貼散布的性私密影像內容</a:t>
            </a:r>
          </a:p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張貼者的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IP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位置（若無顯示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IP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位置，也可透過警方向網路業者調閱）</a:t>
            </a:r>
          </a:p>
        </p:txBody>
      </p:sp>
      <p:sp>
        <p:nvSpPr>
          <p:cNvPr id="20" name="向右箭號 19"/>
          <p:cNvSpPr/>
          <p:nvPr/>
        </p:nvSpPr>
        <p:spPr>
          <a:xfrm>
            <a:off x="2186081" y="400506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104706" y="3356992"/>
            <a:ext cx="1947013" cy="30469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altLang="zh-TW" sz="1600" b="1" dirty="0"/>
          </a:p>
          <a:p>
            <a:endParaRPr lang="en-US" altLang="zh-TW" sz="1600" b="1" dirty="0"/>
          </a:p>
          <a:p>
            <a:endParaRPr lang="en-US" altLang="zh-TW" sz="1600" b="1" dirty="0"/>
          </a:p>
          <a:p>
            <a:endParaRPr lang="en-US" altLang="zh-TW" sz="1600" b="1" dirty="0"/>
          </a:p>
          <a:p>
            <a:endParaRPr lang="en-US" altLang="zh-TW" sz="1600" b="1" dirty="0"/>
          </a:p>
          <a:p>
            <a:endParaRPr lang="en-US" altLang="zh-TW" sz="1600" b="1" dirty="0"/>
          </a:p>
          <a:p>
            <a:r>
              <a:rPr lang="zh-TW" altLang="en-US" sz="1600" b="1" dirty="0"/>
              <a:t>可向網站檢舉強制關閉其帳號。同時您可藉手機、相機、螢幕截圖方式，拍攝下相關證據，最好要拍到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9" y="1969938"/>
            <a:ext cx="914637" cy="571649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5904"/>
            <a:ext cx="681008" cy="681008"/>
          </a:xfrm>
          <a:prstGeom prst="rect">
            <a:avLst/>
          </a:prstGeom>
        </p:spPr>
      </p:pic>
      <p:pic>
        <p:nvPicPr>
          <p:cNvPr id="24" name="圖片 23" descr="復仇式色情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0837" y="3389252"/>
            <a:ext cx="787210" cy="747850"/>
          </a:xfrm>
          <a:prstGeom prst="rect">
            <a:avLst/>
          </a:prstGeom>
        </p:spPr>
      </p:pic>
      <p:pic>
        <p:nvPicPr>
          <p:cNvPr id="25" name="圖片 24" descr="復仇式色情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9370" y="4125704"/>
            <a:ext cx="777684" cy="723824"/>
          </a:xfrm>
          <a:prstGeom prst="rect">
            <a:avLst/>
          </a:prstGeom>
        </p:spPr>
      </p:pic>
      <p:pic>
        <p:nvPicPr>
          <p:cNvPr id="26" name="圖片 25" descr="復仇式色情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61335" y="3398221"/>
            <a:ext cx="801280" cy="750859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48" y="5097970"/>
            <a:ext cx="5551125" cy="1525717"/>
          </a:xfrm>
          <a:prstGeom prst="rect">
            <a:avLst/>
          </a:prstGeom>
        </p:spPr>
      </p:pic>
      <p:sp>
        <p:nvSpPr>
          <p:cNvPr id="29" name="標題 1"/>
          <p:cNvSpPr txBox="1">
            <a:spLocks/>
          </p:cNvSpPr>
          <p:nvPr/>
        </p:nvSpPr>
        <p:spPr>
          <a:xfrm>
            <a:off x="3131840" y="5661248"/>
            <a:ext cx="43204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>
                <a:solidFill>
                  <a:srgbClr val="FF0000"/>
                </a:solidFill>
              </a:rPr>
              <a:t>不要因擔心害怕，而任由對方予取予求</a:t>
            </a:r>
            <a:endParaRPr lang="en-US" altLang="zh-TW" sz="1600" b="1" dirty="0">
              <a:solidFill>
                <a:srgbClr val="FF0000"/>
              </a:solidFill>
            </a:endParaRPr>
          </a:p>
          <a:p>
            <a:r>
              <a:rPr lang="zh-TW" altLang="en-US" sz="1600" b="1" dirty="0"/>
              <a:t>如犯罪事證明確，警方即可聲請搜索票查扣加害人手機、相機或電腦主機，以有效阻止加害人的散佈行為</a:t>
            </a:r>
            <a:endParaRPr lang="en-US" altLang="zh-TW" sz="1600" b="1" dirty="0">
              <a:solidFill>
                <a:srgbClr val="FF0000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234419" y="2504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TW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</a:br>
            <a:r>
              <a:rPr lang="zh-TW" altLang="en-US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你</a:t>
            </a:r>
            <a:r>
              <a:rPr lang="en-US" altLang="zh-TW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(</a:t>
            </a:r>
            <a:r>
              <a:rPr lang="zh-TW" altLang="en-US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妳</a:t>
            </a:r>
            <a:r>
              <a:rPr lang="en-US" altLang="zh-TW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)</a:t>
            </a:r>
            <a:r>
              <a:rPr lang="zh-TW" altLang="en-US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可以怎麼做</a:t>
            </a:r>
            <a:r>
              <a:rPr lang="en-US" altLang="zh-TW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~</a:t>
            </a:r>
            <a:r>
              <a:rPr lang="zh-TW" altLang="en-US" b="1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求助管道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0" name="資料庫圖表 9">
            <a:extLst>
              <a:ext uri="{FF2B5EF4-FFF2-40B4-BE49-F238E27FC236}">
                <a16:creationId xmlns:a16="http://schemas.microsoft.com/office/drawing/2014/main" id="{ED1AB865-9840-409B-96F7-84B92377C8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2629507"/>
              </p:ext>
            </p:extLst>
          </p:nvPr>
        </p:nvGraphicFramePr>
        <p:xfrm>
          <a:off x="959768" y="1502064"/>
          <a:ext cx="7224464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圖片 4" descr="專線.png">
            <a:extLst>
              <a:ext uri="{FF2B5EF4-FFF2-40B4-BE49-F238E27FC236}">
                <a16:creationId xmlns:a16="http://schemas.microsoft.com/office/drawing/2014/main" id="{5A1FB4A2-6746-40FB-8050-77972A9DAC4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7720" y="4149080"/>
            <a:ext cx="3960440" cy="20762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橢圓形圖說文字 5">
            <a:extLst>
              <a:ext uri="{FF2B5EF4-FFF2-40B4-BE49-F238E27FC236}">
                <a16:creationId xmlns:a16="http://schemas.microsoft.com/office/drawing/2014/main" id="{2E0BB18B-6E68-4DDE-9EE5-5FE12648650F}"/>
              </a:ext>
            </a:extLst>
          </p:cNvPr>
          <p:cNvSpPr/>
          <p:nvPr/>
        </p:nvSpPr>
        <p:spPr>
          <a:xfrm>
            <a:off x="1619672" y="4149080"/>
            <a:ext cx="1606980" cy="661677"/>
          </a:xfrm>
          <a:prstGeom prst="wedgeEllipseCallout">
            <a:avLst>
              <a:gd name="adj1" fmla="val 72007"/>
              <a:gd name="adj2" fmla="val -452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還可以</a:t>
            </a:r>
            <a:r>
              <a:rPr lang="en-US" altLang="zh-TW" dirty="0"/>
              <a:t>……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508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人口販運.png">
            <a:hlinkClick r:id="rId4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9512" y="1556792"/>
            <a:ext cx="8820472" cy="4519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7" y="0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什麼是人口販運？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9208" y="980728"/>
            <a:ext cx="8219256" cy="1900808"/>
          </a:xfrm>
        </p:spPr>
        <p:txBody>
          <a:bodyPr/>
          <a:lstStyle/>
          <a:p>
            <a:pPr algn="ctr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將人當成商品買賣進行長期剝削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girl-638061__180.jpg"/>
          <p:cNvPicPr>
            <a:picLocks noChangeAspect="1"/>
          </p:cNvPicPr>
          <p:nvPr/>
        </p:nvPicPr>
        <p:blipFill>
          <a:blip r:embed="rId4" cstate="print"/>
          <a:srcRect l="2410" t="4819" r="1205" b="22892"/>
          <a:stretch>
            <a:fillRect/>
          </a:stretch>
        </p:blipFill>
        <p:spPr>
          <a:xfrm>
            <a:off x="6878224" y="1412775"/>
            <a:ext cx="1872208" cy="90947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12500"/>
          </a:effectLst>
        </p:spPr>
      </p:pic>
      <p:pic>
        <p:nvPicPr>
          <p:cNvPr id="6" name="圖片 5" descr="chains-19176__1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3446" y="28724"/>
            <a:ext cx="1984380" cy="111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573060" y="1639723"/>
            <a:ext cx="8234766" cy="2736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itchFamily="34" charset="0"/>
              <a:buChar char="•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目的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性剝削、勞力剝削、器官摘除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手段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強暴、脅迫、恐嚇、拘禁、監控、藥劑、催 眠術、詐術、</a:t>
            </a:r>
            <a:r>
              <a:rPr lang="zh-TW" altLang="en-US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故意隱瞞重要資訊、不當債務約束、扣留重要文件、利用他人不能、不知或難以求助之處境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或其他違反本人意願之方法。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900" dirty="0">
                <a:latin typeface="標楷體" pitchFamily="65" charset="-120"/>
                <a:ea typeface="標楷體" pitchFamily="65" charset="-120"/>
              </a:rPr>
              <a:t>行為 </a:t>
            </a:r>
            <a:r>
              <a:rPr lang="en-US" altLang="zh-TW" sz="2900" dirty="0">
                <a:latin typeface="標楷體" pitchFamily="65" charset="-120"/>
                <a:ea typeface="標楷體" pitchFamily="65" charset="-120"/>
              </a:rPr>
              <a:t>- </a:t>
            </a:r>
            <a:r>
              <a:rPr lang="zh-TW" altLang="en-US" sz="2900" dirty="0">
                <a:latin typeface="標楷體" pitchFamily="65" charset="-120"/>
                <a:ea typeface="標楷體" pitchFamily="65" charset="-120"/>
              </a:rPr>
              <a:t>招募、買賣、質押、運送、交付、收受、藏匿、隱避、媒介、容留國內外人口</a:t>
            </a:r>
          </a:p>
          <a:p>
            <a:endParaRPr lang="zh-TW" altLang="en-US" dirty="0"/>
          </a:p>
        </p:txBody>
      </p:sp>
      <p:pic>
        <p:nvPicPr>
          <p:cNvPr id="8" name="Picture 4" descr="xin_0420602271120421685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2665715" cy="2338736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 descr="赴日賣淫案剪報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34543"/>
            <a:ext cx="2965255" cy="231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2987824" y="4236855"/>
            <a:ext cx="2843808" cy="2361374"/>
            <a:chOff x="2925" y="2024"/>
            <a:chExt cx="2358" cy="1775"/>
          </a:xfrm>
        </p:grpSpPr>
        <p:pic>
          <p:nvPicPr>
            <p:cNvPr id="11" name="Picture 15" descr="血汗豆腐廠 坑外勞工資140萬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24"/>
              <a:ext cx="2358" cy="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民視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24"/>
              <a:ext cx="55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如果你或你週遭人發現有人口販運被害人，你可以． ． 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latin typeface="新細明體"/>
            </a:endParaRPr>
          </a:p>
          <a:p>
            <a:pPr marL="0" indent="0">
              <a:buNone/>
            </a:pPr>
            <a:r>
              <a:rPr lang="en-US" altLang="zh-TW" dirty="0">
                <a:latin typeface="新細明體"/>
              </a:rPr>
              <a:t>★ </a:t>
            </a:r>
            <a:r>
              <a:rPr lang="en-US" altLang="zh-TW" b="1" dirty="0">
                <a:solidFill>
                  <a:srgbClr val="FF0000"/>
                </a:solidFill>
              </a:rPr>
              <a:t>110</a:t>
            </a:r>
            <a:r>
              <a:rPr lang="zh-TW" altLang="en-US" dirty="0"/>
              <a:t> 警政專線</a:t>
            </a:r>
            <a:endParaRPr lang="en-US" altLang="zh-TW" dirty="0"/>
          </a:p>
          <a:p>
            <a:pPr>
              <a:buNone/>
            </a:pPr>
            <a:endParaRPr lang="en-US" altLang="zh-TW" dirty="0">
              <a:latin typeface="新細明體"/>
            </a:endParaRPr>
          </a:p>
          <a:p>
            <a:pPr>
              <a:buNone/>
            </a:pPr>
            <a:r>
              <a:rPr lang="en-US" altLang="zh-TW" dirty="0">
                <a:latin typeface="新細明體"/>
              </a:rPr>
              <a:t>★ </a:t>
            </a:r>
            <a:r>
              <a:rPr lang="en-US" altLang="zh-TW" b="1" dirty="0">
                <a:solidFill>
                  <a:srgbClr val="FF0000"/>
                </a:solidFill>
              </a:rPr>
              <a:t>1955</a:t>
            </a:r>
            <a:r>
              <a:rPr lang="zh-TW" altLang="en-US" sz="2500" b="1" dirty="0"/>
              <a:t>外籍勞工</a:t>
            </a:r>
            <a:r>
              <a:rPr lang="en-US" altLang="zh-TW" sz="2500" b="1" dirty="0"/>
              <a:t>24</a:t>
            </a:r>
            <a:r>
              <a:rPr lang="zh-TW" altLang="en-US" sz="2500" b="1" dirty="0"/>
              <a:t>小時諮専線</a:t>
            </a:r>
          </a:p>
          <a:p>
            <a:pPr>
              <a:buNone/>
            </a:pPr>
            <a:endParaRPr lang="en-US" altLang="zh-TW" dirty="0">
              <a:latin typeface="新細明體"/>
              <a:ea typeface="新細明體"/>
            </a:endParaRPr>
          </a:p>
          <a:p>
            <a:pPr>
              <a:buNone/>
            </a:pPr>
            <a:r>
              <a:rPr lang="en-US" altLang="zh-TW" dirty="0">
                <a:latin typeface="新細明體"/>
                <a:ea typeface="新細明體"/>
              </a:rPr>
              <a:t>★</a:t>
            </a:r>
            <a:r>
              <a:rPr lang="zh-TW" altLang="en-US" dirty="0">
                <a:latin typeface="新細明體"/>
                <a:ea typeface="新細明體"/>
              </a:rPr>
              <a:t> </a:t>
            </a:r>
            <a:r>
              <a:rPr lang="en-US" altLang="zh-TW" b="1" dirty="0">
                <a:solidFill>
                  <a:srgbClr val="FF0000"/>
                </a:solidFill>
              </a:rPr>
              <a:t>02-23883095</a:t>
            </a:r>
            <a:r>
              <a:rPr lang="zh-TW" altLang="en-US" sz="2500" b="1" dirty="0"/>
              <a:t>移民署人口販運通報専線</a:t>
            </a:r>
          </a:p>
        </p:txBody>
      </p:sp>
      <p:pic>
        <p:nvPicPr>
          <p:cNvPr id="4" name="Picture 2" descr="C:\Users\user\Desktop\協尋海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051720"/>
            <a:ext cx="2232248" cy="3258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哭泣的少女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59832" y="260648"/>
            <a:ext cx="523530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0" y="3140968"/>
            <a:ext cx="33123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400" b="1" dirty="0">
                <a:latin typeface="+mn-ea"/>
              </a:rPr>
              <a:t>拒絕誘惑   守護靈魂   不因短暫利益出賣自己。</a:t>
            </a:r>
            <a:endParaRPr lang="en-US" altLang="zh-TW" sz="2400" b="1" dirty="0">
              <a:latin typeface="+mn-ea"/>
            </a:endParaRPr>
          </a:p>
          <a:p>
            <a:pPr>
              <a:defRPr/>
            </a:pPr>
            <a:r>
              <a:rPr lang="zh-TW" altLang="en-US" sz="2400" b="1" dirty="0">
                <a:latin typeface="+mn-ea"/>
              </a:rPr>
              <a:t>保護自己也保護他人    提高警覺，及時求助。</a:t>
            </a:r>
            <a:endParaRPr lang="en-US" altLang="zh-TW" sz="2400" b="1" dirty="0">
              <a:latin typeface="+mn-ea"/>
            </a:endParaRPr>
          </a:p>
          <a:p>
            <a:pPr>
              <a:defRPr/>
            </a:pPr>
            <a:endParaRPr lang="en-US" altLang="zh-TW" b="1" dirty="0">
              <a:latin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問卷時間</a:t>
            </a:r>
          </a:p>
        </p:txBody>
      </p:sp>
      <p:sp>
        <p:nvSpPr>
          <p:cNvPr id="10" name="橢圓 9"/>
          <p:cNvSpPr/>
          <p:nvPr/>
        </p:nvSpPr>
        <p:spPr>
          <a:xfrm rot="18571167">
            <a:off x="4060338" y="2845329"/>
            <a:ext cx="1008112" cy="100811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107504" y="5661248"/>
            <a:ext cx="1008112" cy="1008112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7956376" y="5661248"/>
            <a:ext cx="1008112" cy="1008112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07504" y="0"/>
            <a:ext cx="1008112" cy="1008112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7956376" y="116632"/>
            <a:ext cx="1008112" cy="1008112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blipFill>
                <a:blip r:embed="rId5"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有獎徵答時間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2492896"/>
            <a:ext cx="8229600" cy="31969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華康古印體(P)" panose="03010500000000000000" pitchFamily="66" charset="-120"/>
                <a:ea typeface="華康古印體(P)" panose="03010500000000000000" pitchFamily="66" charset="-120"/>
              </a:rPr>
              <a:t>兒少性剝削的行為有哪些？</a:t>
            </a:r>
            <a:endParaRPr lang="en-US" altLang="zh-TW" b="1" dirty="0">
              <a:latin typeface="華康古印體(P)" panose="03010500000000000000" pitchFamily="66" charset="-120"/>
              <a:ea typeface="華康古印體(P)" panose="030105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華康古印體(P)" panose="03010500000000000000" pitchFamily="66" charset="-120"/>
                <a:ea typeface="華康古印體(P)" panose="03010500000000000000" pitchFamily="66" charset="-120"/>
              </a:rPr>
              <a:t>什麼是復仇式色情？</a:t>
            </a:r>
            <a:endParaRPr lang="en-US" altLang="zh-TW" b="1" dirty="0">
              <a:latin typeface="華康古印體(P)" panose="03010500000000000000" pitchFamily="66" charset="-120"/>
              <a:ea typeface="華康古印體(P)" panose="030105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華康古印體(P)" panose="03010500000000000000" pitchFamily="66" charset="-120"/>
                <a:ea typeface="華康古印體(P)" panose="03010500000000000000" pitchFamily="66" charset="-120"/>
              </a:rPr>
              <a:t>如何避免自己成為被害人</a:t>
            </a:r>
            <a:r>
              <a:rPr lang="en-US" altLang="zh-TW" b="1" dirty="0">
                <a:latin typeface="華康古印體(P)" panose="03010500000000000000" pitchFamily="66" charset="-120"/>
                <a:ea typeface="華康古印體(P)" panose="03010500000000000000" pitchFamily="66" charset="-120"/>
              </a:rPr>
              <a:t>(</a:t>
            </a:r>
            <a:r>
              <a:rPr lang="zh-TW" altLang="en-US" b="1" dirty="0">
                <a:latin typeface="華康古印體(P)" panose="03010500000000000000" pitchFamily="66" charset="-120"/>
                <a:ea typeface="華康古印體(P)" panose="03010500000000000000" pitchFamily="66" charset="-120"/>
              </a:rPr>
              <a:t>私密照</a:t>
            </a:r>
            <a:r>
              <a:rPr lang="en-US" altLang="zh-TW" b="1" dirty="0">
                <a:latin typeface="華康古印體(P)" panose="03010500000000000000" pitchFamily="66" charset="-120"/>
                <a:ea typeface="華康古印體(P)" panose="03010500000000000000" pitchFamily="66" charset="-120"/>
              </a:rPr>
              <a:t>)</a:t>
            </a:r>
            <a:r>
              <a:rPr lang="zh-TW" altLang="en-US" b="1" dirty="0">
                <a:latin typeface="華康古印體(P)" panose="03010500000000000000" pitchFamily="66" charset="-120"/>
                <a:ea typeface="華康古印體(P)" panose="03010500000000000000" pitchFamily="66" charset="-120"/>
              </a:rPr>
              <a:t>？</a:t>
            </a:r>
            <a:endParaRPr lang="en-US" altLang="zh-TW" b="1" dirty="0">
              <a:latin typeface="華康古印體(P)" panose="03010500000000000000" pitchFamily="66" charset="-120"/>
              <a:ea typeface="華康古印體(P)" panose="030105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華康古印體(P)" panose="03010500000000000000" pitchFamily="66" charset="-120"/>
                <a:ea typeface="華康古印體(P)" panose="03010500000000000000" pitchFamily="66" charset="-120"/>
              </a:rPr>
              <a:t>當你或你的朋友遭受性剝削，你可以？</a:t>
            </a:r>
            <a:endParaRPr lang="en-US" altLang="zh-TW" b="1" dirty="0">
              <a:latin typeface="華康古印體(P)" panose="03010500000000000000" pitchFamily="66" charset="-120"/>
              <a:ea typeface="華康古印體(P)" panose="03010500000000000000" pitchFamily="66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華康古印體(P)" panose="03010500000000000000" pitchFamily="66" charset="-120"/>
                <a:ea typeface="華康古印體(P)" panose="03010500000000000000" pitchFamily="66" charset="-120"/>
              </a:rPr>
              <a:t>人口販運的種類有哪些？</a:t>
            </a:r>
            <a:endParaRPr lang="en-US" altLang="zh-TW" b="1" dirty="0">
              <a:latin typeface="華康古印體(P)" panose="03010500000000000000" pitchFamily="66" charset="-120"/>
              <a:ea typeface="華康古印體(P)" panose="03010500000000000000" pitchFamily="66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問卷時間</a:t>
            </a:r>
          </a:p>
        </p:txBody>
      </p:sp>
      <p:pic>
        <p:nvPicPr>
          <p:cNvPr id="4" name="內容版面配置區 3" descr="未命名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2751" t="12201" r="48425" b="38800"/>
          <a:stretch>
            <a:fillRect/>
          </a:stretch>
        </p:blipFill>
        <p:spPr>
          <a:xfrm>
            <a:off x="1871700" y="1988840"/>
            <a:ext cx="5328592" cy="3008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07504" y="53732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               加入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就有機會獲得小禮物喔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!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6" name="圖片 5" descr="201409290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5373216"/>
            <a:ext cx="1152128" cy="1152128"/>
          </a:xfrm>
          <a:prstGeom prst="rect">
            <a:avLst/>
          </a:prstGeom>
        </p:spPr>
      </p:pic>
      <p:pic>
        <p:nvPicPr>
          <p:cNvPr id="7" name="圖片 6" descr="squirr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260648"/>
            <a:ext cx="2484276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/>
          <p:cNvSpPr/>
          <p:nvPr/>
        </p:nvSpPr>
        <p:spPr>
          <a:xfrm>
            <a:off x="3059832" y="1268760"/>
            <a:ext cx="3096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 dirty="0">
                <a:latin typeface="Viner Hand ITC" pitchFamily="66" charset="0"/>
                <a:ea typeface="華康POP1體W5" pitchFamily="81" charset="-120"/>
              </a:rPr>
              <a:t>thank </a:t>
            </a:r>
            <a:r>
              <a:rPr lang="en-US" altLang="zh-TW" sz="3000" b="1" dirty="0">
                <a:latin typeface="Lucida Handwriting" pitchFamily="66" charset="0"/>
                <a:ea typeface="華康POP1體W5" pitchFamily="81" charset="-120"/>
              </a:rPr>
              <a:t>you</a:t>
            </a:r>
            <a:r>
              <a:rPr lang="en-US" altLang="zh-TW" sz="3000" b="1" dirty="0">
                <a:latin typeface="Viner Hand ITC" pitchFamily="66" charset="0"/>
                <a:ea typeface="華康POP1體W5" pitchFamily="81" charset="-120"/>
              </a:rPr>
              <a:t>~</a:t>
            </a:r>
            <a:endParaRPr lang="zh-TW" altLang="en-US" sz="3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兒少性剝削防制條例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原名兒少性交易防制條例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 descr="說明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210907"/>
            <a:ext cx="8229600" cy="3304549"/>
          </a:xfrm>
        </p:spPr>
      </p:pic>
      <p:sp>
        <p:nvSpPr>
          <p:cNvPr id="6" name="五角星形 5"/>
          <p:cNvSpPr/>
          <p:nvPr/>
        </p:nvSpPr>
        <p:spPr>
          <a:xfrm>
            <a:off x="3563888" y="2276872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五角星形 6"/>
          <p:cNvSpPr/>
          <p:nvPr/>
        </p:nvSpPr>
        <p:spPr>
          <a:xfrm>
            <a:off x="4139952" y="2276872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五角星形 7"/>
          <p:cNvSpPr/>
          <p:nvPr/>
        </p:nvSpPr>
        <p:spPr>
          <a:xfrm>
            <a:off x="1475656" y="2636912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名詞解釋-有對價行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412776"/>
            <a:ext cx="3312368" cy="947548"/>
          </a:xfrm>
          <a:prstGeom prst="rect">
            <a:avLst/>
          </a:prstGeom>
        </p:spPr>
      </p:pic>
      <p:pic>
        <p:nvPicPr>
          <p:cNvPr id="12" name="圖片 11" descr="名詞解釋-性交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1409" y="1424391"/>
            <a:ext cx="4752528" cy="720080"/>
          </a:xfrm>
          <a:prstGeom prst="rect">
            <a:avLst/>
          </a:prstGeom>
        </p:spPr>
      </p:pic>
      <p:pic>
        <p:nvPicPr>
          <p:cNvPr id="13" name="圖片 12" descr="名詞解釋-猥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1437071"/>
            <a:ext cx="4824536" cy="648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/>
          <p:cNvSpPr txBox="1"/>
          <p:nvPr/>
        </p:nvSpPr>
        <p:spPr>
          <a:xfrm>
            <a:off x="1958974" y="3020759"/>
            <a:ext cx="5168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兒少性剝削防制條例第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款：「使兒童或少年為有對價之性交或猥褻行為。」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b="1" dirty="0">
              <a:solidFill>
                <a:srgbClr val="073E8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115616" y="2884309"/>
            <a:ext cx="612068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Ｑ：本案例屬於性剝削那一種類型？</a:t>
            </a:r>
            <a:endParaRPr kumimoji="0"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933056"/>
            <a:ext cx="5724079" cy="278092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62359" y="620688"/>
            <a:ext cx="675405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母親發現小美（未滿</a:t>
            </a:r>
            <a:r>
              <a:rPr lang="en-US" altLang="zh-TW" sz="28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28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歲）最近經常與一名成年男子交往過密，某日發現小美與該成年男子到旅館，立即報案，</a:t>
            </a:r>
            <a:r>
              <a:rPr lang="zh-TW" altLang="en-US" sz="2800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事後女同學跟家長坦承發生性行為，且該男子有提供</a:t>
            </a:r>
            <a:r>
              <a:rPr lang="zh-TW" altLang="en-US" sz="2800" b="1" u="sng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手機</a:t>
            </a:r>
            <a:r>
              <a:rPr lang="zh-TW" altLang="en-US" sz="2800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800" b="1" u="sng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金錢</a:t>
            </a:r>
            <a:r>
              <a:rPr lang="zh-TW" altLang="en-US" sz="2800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給她。</a:t>
            </a:r>
            <a:endParaRPr lang="en-US" altLang="zh-TW" sz="2800" b="1" kern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31640" y="116633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案例一</a:t>
            </a:r>
            <a:endParaRPr lang="en-US" altLang="zh-TW" sz="32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363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E446EC8-5F4A-412B-A047-228E52393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26" y="4941168"/>
            <a:ext cx="2061146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115616" y="260648"/>
            <a:ext cx="7704856" cy="129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zh-TW" altLang="en-US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案例二</a:t>
            </a:r>
            <a:endParaRPr lang="en-US" altLang="zh-TW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小美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未滿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由業者安排於婚喪喜慶上</a:t>
            </a:r>
            <a:r>
              <a:rPr lang="zh-TW" altLang="en-US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表演清涼秀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經查獲在台上裸露身體、做出各種猥褻動作者。</a:t>
            </a:r>
          </a:p>
          <a:p>
            <a:endParaRPr lang="zh-TW" altLang="en-US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87678" y="2924944"/>
            <a:ext cx="5168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兒少性剝削防制條例第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款：「利用兒童或少年為性交、猥褻之行為，以供人觀覽。」</a:t>
            </a:r>
            <a:endParaRPr lang="en-US" altLang="zh-TW" b="1" dirty="0">
              <a:solidFill>
                <a:srgbClr val="073E8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248129" y="2420888"/>
            <a:ext cx="612068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Ｑ：本案例屬於性剝削那一種類型？</a:t>
            </a:r>
            <a:endParaRPr kumimoji="0"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10474" y="1628800"/>
            <a:ext cx="67540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1B6FD"/>
              </a:buClr>
              <a:buSzPct val="100000"/>
              <a:defRPr/>
            </a:pPr>
            <a:endParaRPr lang="en-US" altLang="zh-TW" sz="1500" b="1" dirty="0">
              <a:latin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6" y="3601546"/>
            <a:ext cx="5832648" cy="295232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78" y="2296754"/>
            <a:ext cx="1988256" cy="149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28" y="3717032"/>
            <a:ext cx="1486272" cy="1978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0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67544" y="116632"/>
            <a:ext cx="7343775" cy="129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zh-TW" altLang="en-US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案例三</a:t>
            </a:r>
          </a:p>
          <a:p>
            <a:endParaRPr lang="zh-TW" altLang="en-US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7544" y="221763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兒少性剝削防制條例第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款：「拍攝、製造兒童或少年為性交或猥褻行為之圖畫、照片、影片、影帶、光碟、電子訊號或其他物品。」 </a:t>
            </a:r>
            <a:endParaRPr lang="en-US" altLang="zh-TW" b="1" dirty="0">
              <a:solidFill>
                <a:srgbClr val="073E8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83568" y="2132856"/>
            <a:ext cx="612068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Ｑ：本案例屬於性剝削那一種類型？</a:t>
            </a:r>
            <a:endParaRPr kumimoji="0"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544" y="620688"/>
            <a:ext cx="860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1B6FD"/>
              </a:buClr>
              <a:buSzPct val="100000"/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小美（未滿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歲）在網路上與學長有訊息往來，學長要小美拍下裸照傳給他，然後就給她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1000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元，小美照作，接著學長將小美祼照傳給好友。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33911"/>
            <a:ext cx="6048672" cy="35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4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115616" y="260648"/>
            <a:ext cx="7343775" cy="129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zh-TW" altLang="en-US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案例四</a:t>
            </a:r>
            <a:endParaRPr lang="en-US" altLang="zh-TW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歲少女坐檯 小吃部老闆娘性剝削 </a:t>
            </a:r>
          </a:p>
          <a:p>
            <a:pPr algn="l"/>
            <a:endParaRPr lang="zh-TW" altLang="en-US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8351" y="2588711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  <a:p>
            <a:endParaRPr lang="zh-TW" altLang="en-US" dirty="0"/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兒少性剝削防制條例第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款：「使兒童或少年坐檯陪酒或涉及色情之伴遊、伴唱、伴舞等行為」 </a:t>
            </a:r>
            <a:endParaRPr lang="en-US" altLang="zh-TW" b="1" dirty="0">
              <a:solidFill>
                <a:srgbClr val="073E8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259632" y="2780928"/>
            <a:ext cx="612068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Ｑ：本案例屬於性剝削那一種類型？</a:t>
            </a:r>
            <a:endParaRPr kumimoji="0"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92924" y="1422551"/>
            <a:ext cx="8272371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　　　　　　　　　　　　　自由時報</a:t>
            </a:r>
            <a:r>
              <a:rPr kumimoji="0"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2017-07-03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54</a:t>
            </a:r>
            <a:r>
              <a:rPr kumimoji="0"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歲廖姓老闆娘去年陸續招募少女坐檯陪酒並從事性交易，打出「客人越開心可以領越多」策略，警方前夜搗破小吃部，救出少女，訊後將廖姓老闆娘依違反「兒童及少年性剝削防制條例」送辦。</a:t>
            </a:r>
            <a:endParaRPr kumimoji="0"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38"/>
            <a:ext cx="7056784" cy="299634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48" y="3429000"/>
            <a:ext cx="1930328" cy="1442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871913"/>
            <a:ext cx="1705253" cy="1827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8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解謎.png">
            <a:hlinkClick r:id="rId3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16632"/>
            <a:ext cx="828092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人物介紹-小波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941168"/>
            <a:ext cx="2021388" cy="1368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 descr="人物介紹-小斑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3573016"/>
            <a:ext cx="2016224" cy="1224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人物介紹-阿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4941168"/>
            <a:ext cx="2016224" cy="1368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 descr="人物介紹-標哥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7984" y="4941168"/>
            <a:ext cx="2016224" cy="1368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 descr="人物介紹-宅男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16216" y="4941168"/>
            <a:ext cx="2016224" cy="1368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349896"/>
            <a:ext cx="8229600" cy="1143000"/>
          </a:xfrm>
        </p:spPr>
        <p:txBody>
          <a:bodyPr/>
          <a:lstStyle/>
          <a:p>
            <a:r>
              <a:rPr lang="zh-TW" altLang="en-US" b="1" dirty="0"/>
              <a:t>想一想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2420888"/>
            <a:ext cx="8229600" cy="1368152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你看到了什麼？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哪些行為觸犯了兒少性剝削條例呢？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pPr>
              <a:buNone/>
            </a:pPr>
            <a:endParaRPr lang="en-US" altLang="zh-TW" dirty="0"/>
          </a:p>
          <a:p>
            <a:pPr>
              <a:buNone/>
            </a:pPr>
            <a:endParaRPr lang="zh-TW" altLang="en-US" dirty="0"/>
          </a:p>
        </p:txBody>
      </p:sp>
      <p:pic>
        <p:nvPicPr>
          <p:cNvPr id="5" name="圖片 4" descr="誰處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89040"/>
            <a:ext cx="5040560" cy="283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1364</Words>
  <Application>Microsoft Office PowerPoint</Application>
  <PresentationFormat>如螢幕大小 (4:3)</PresentationFormat>
  <Paragraphs>123</Paragraphs>
  <Slides>21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21</vt:i4>
      </vt:variant>
    </vt:vector>
  </HeadingPairs>
  <TitlesOfParts>
    <vt:vector size="34" baseType="lpstr">
      <vt:lpstr>華康古印體(P)</vt:lpstr>
      <vt:lpstr>華康勘亭流</vt:lpstr>
      <vt:lpstr>微軟正黑體</vt:lpstr>
      <vt:lpstr>新細明體</vt:lpstr>
      <vt:lpstr>標楷體</vt:lpstr>
      <vt:lpstr>Arial</vt:lpstr>
      <vt:lpstr>Calibri</vt:lpstr>
      <vt:lpstr>Lucida Handwriting</vt:lpstr>
      <vt:lpstr>Viner Hand ITC</vt:lpstr>
      <vt:lpstr>Office 佈景主題</vt:lpstr>
      <vt:lpstr>1_Office 佈景主題</vt:lpstr>
      <vt:lpstr>2_Office 佈景主題</vt:lpstr>
      <vt:lpstr>6_Office 佈景主題</vt:lpstr>
      <vt:lpstr>苗栗縣政府109年度 兒少性剝削暨人口販運校園宣導</vt:lpstr>
      <vt:lpstr>問卷時間</vt:lpstr>
      <vt:lpstr>什麼是兒少性剝削防制條例？ (原名兒少性交易防制條例)</vt:lpstr>
      <vt:lpstr>PowerPoint 簡報</vt:lpstr>
      <vt:lpstr>PowerPoint 簡報</vt:lpstr>
      <vt:lpstr>PowerPoint 簡報</vt:lpstr>
      <vt:lpstr>PowerPoint 簡報</vt:lpstr>
      <vt:lpstr>PowerPoint 簡報</vt:lpstr>
      <vt:lpstr>想一想</vt:lpstr>
      <vt:lpstr>PowerPoint 簡報</vt:lpstr>
      <vt:lpstr>PowerPoint 簡報</vt:lpstr>
      <vt:lpstr>認識性私密影像的拍攝情境與取得手段</vt:lpstr>
      <vt:lpstr>PowerPoint 簡報</vt:lpstr>
      <vt:lpstr>照片不只是照片 小心！不要成為犯罪者或受害者 你(妳)可以怎麼做~蒐證注意事項</vt:lpstr>
      <vt:lpstr>PowerPoint 簡報</vt:lpstr>
      <vt:lpstr>PowerPoint 簡報</vt:lpstr>
      <vt:lpstr>什麼是人口販運？</vt:lpstr>
      <vt:lpstr>如果你或你週遭人發現有人口販運被害人，你可以． ． ．</vt:lpstr>
      <vt:lpstr>PowerPoint 簡報</vt:lpstr>
      <vt:lpstr>有獎徵答時間~~</vt:lpstr>
      <vt:lpstr>問卷時間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兒少性剝削暨人口販運校園宣導</dc:title>
  <dc:creator>user</dc:creator>
  <cp:lastModifiedBy>user</cp:lastModifiedBy>
  <cp:revision>174</cp:revision>
  <cp:lastPrinted>2020-05-12T07:28:14Z</cp:lastPrinted>
  <dcterms:created xsi:type="dcterms:W3CDTF">2018-03-05T00:27:25Z</dcterms:created>
  <dcterms:modified xsi:type="dcterms:W3CDTF">2020-05-12T09:04:43Z</dcterms:modified>
</cp:coreProperties>
</file>